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62" r:id="rId5"/>
    <p:sldId id="266" r:id="rId6"/>
    <p:sldId id="264" r:id="rId7"/>
    <p:sldId id="259" r:id="rId8"/>
    <p:sldId id="260" r:id="rId9"/>
    <p:sldId id="261" r:id="rId10"/>
    <p:sldId id="269" r:id="rId11"/>
    <p:sldId id="270" r:id="rId12"/>
    <p:sldId id="271" r:id="rId13"/>
    <p:sldId id="272" r:id="rId14"/>
    <p:sldId id="273" r:id="rId15"/>
    <p:sldId id="274" r:id="rId16"/>
    <p:sldId id="276" r:id="rId17"/>
    <p:sldId id="280" r:id="rId18"/>
    <p:sldId id="281" r:id="rId19"/>
    <p:sldId id="279" r:id="rId20"/>
    <p:sldId id="282" r:id="rId21"/>
    <p:sldId id="283" r:id="rId22"/>
    <p:sldId id="284" r:id="rId23"/>
    <p:sldId id="286" r:id="rId24"/>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7" d="100"/>
          <a:sy n="77" d="100"/>
        </p:scale>
        <p:origin x="-1092" y="-228"/>
      </p:cViewPr>
      <p:guideLst>
        <p:guide orient="horz" pos="162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3FB69B-44BC-463F-B9C4-C72CB6A1110F}" type="doc">
      <dgm:prSet loTypeId="urn:microsoft.com/office/officeart/2005/8/layout/venn1" loCatId="relationship" qsTypeId="urn:microsoft.com/office/officeart/2005/8/quickstyle/simple1" qsCatId="simple" csTypeId="urn:microsoft.com/office/officeart/2005/8/colors/accent1_2" csCatId="accent1" phldr="1"/>
      <dgm:spPr/>
    </dgm:pt>
    <dgm:pt modelId="{51DE5329-8AC7-4697-AF43-9A8077E13D82}">
      <dgm:prSet phldrT="[Text]" custT="1"/>
      <dgm:spPr>
        <a:solidFill>
          <a:srgbClr val="FF0000">
            <a:alpha val="50000"/>
          </a:srgbClr>
        </a:solidFill>
      </dgm:spPr>
      <dgm:t>
        <a:bodyPr/>
        <a:lstStyle/>
        <a:p>
          <a:r>
            <a:rPr lang="en-US" sz="2400" b="1" dirty="0" smtClean="0"/>
            <a:t>Information </a:t>
          </a:r>
          <a:endParaRPr lang="en-US" sz="2400" b="1" dirty="0"/>
        </a:p>
      </dgm:t>
    </dgm:pt>
    <dgm:pt modelId="{AF3F51E8-4762-4D16-A0BD-AE33522680B0}" type="parTrans" cxnId="{19192324-9F28-4979-9CC3-4FC070EAB8D4}">
      <dgm:prSet/>
      <dgm:spPr/>
      <dgm:t>
        <a:bodyPr/>
        <a:lstStyle/>
        <a:p>
          <a:endParaRPr lang="en-US"/>
        </a:p>
      </dgm:t>
    </dgm:pt>
    <dgm:pt modelId="{F6B3E95A-76FA-4AFC-840A-EDE20308612D}" type="sibTrans" cxnId="{19192324-9F28-4979-9CC3-4FC070EAB8D4}">
      <dgm:prSet/>
      <dgm:spPr/>
      <dgm:t>
        <a:bodyPr/>
        <a:lstStyle/>
        <a:p>
          <a:endParaRPr lang="en-US"/>
        </a:p>
      </dgm:t>
    </dgm:pt>
    <dgm:pt modelId="{A350C390-B67B-45D6-BA91-9742D8CB14E5}">
      <dgm:prSet phldrT="[Text]" custT="1"/>
      <dgm:spPr>
        <a:solidFill>
          <a:srgbClr val="FFFF00">
            <a:alpha val="50000"/>
          </a:srgbClr>
        </a:solidFill>
      </dgm:spPr>
      <dgm:t>
        <a:bodyPr/>
        <a:lstStyle/>
        <a:p>
          <a:r>
            <a:rPr lang="en-US" sz="2400" b="1" dirty="0" smtClean="0"/>
            <a:t>Graphic Design </a:t>
          </a:r>
          <a:endParaRPr lang="en-US" sz="2400" b="1" dirty="0"/>
        </a:p>
      </dgm:t>
    </dgm:pt>
    <dgm:pt modelId="{ACE416F7-EAF4-4A88-AEE9-FC259D779871}" type="parTrans" cxnId="{2804C416-6073-4790-B945-9413C5365304}">
      <dgm:prSet/>
      <dgm:spPr/>
      <dgm:t>
        <a:bodyPr/>
        <a:lstStyle/>
        <a:p>
          <a:endParaRPr lang="en-US"/>
        </a:p>
      </dgm:t>
    </dgm:pt>
    <dgm:pt modelId="{3F2D0E32-7CAD-42B8-B9E3-A57F635C1455}" type="sibTrans" cxnId="{2804C416-6073-4790-B945-9413C5365304}">
      <dgm:prSet/>
      <dgm:spPr/>
      <dgm:t>
        <a:bodyPr/>
        <a:lstStyle/>
        <a:p>
          <a:endParaRPr lang="en-US"/>
        </a:p>
      </dgm:t>
    </dgm:pt>
    <dgm:pt modelId="{5D8DD7BE-B9D1-4A23-9D02-6C941BBCC4D4}" type="pres">
      <dgm:prSet presAssocID="{653FB69B-44BC-463F-B9C4-C72CB6A1110F}" presName="compositeShape" presStyleCnt="0">
        <dgm:presLayoutVars>
          <dgm:chMax val="7"/>
          <dgm:dir/>
          <dgm:resizeHandles val="exact"/>
        </dgm:presLayoutVars>
      </dgm:prSet>
      <dgm:spPr/>
    </dgm:pt>
    <dgm:pt modelId="{5CCA8E30-CF4E-4F31-8B16-0088843328D6}" type="pres">
      <dgm:prSet presAssocID="{51DE5329-8AC7-4697-AF43-9A8077E13D82}" presName="circ1" presStyleLbl="vennNode1" presStyleIdx="0" presStyleCnt="2"/>
      <dgm:spPr/>
      <dgm:t>
        <a:bodyPr/>
        <a:lstStyle/>
        <a:p>
          <a:endParaRPr lang="en-US"/>
        </a:p>
      </dgm:t>
    </dgm:pt>
    <dgm:pt modelId="{2CD26AAF-473C-4673-9E29-82D81B4E0CF9}" type="pres">
      <dgm:prSet presAssocID="{51DE5329-8AC7-4697-AF43-9A8077E13D82}" presName="circ1Tx" presStyleLbl="revTx" presStyleIdx="0" presStyleCnt="0">
        <dgm:presLayoutVars>
          <dgm:chMax val="0"/>
          <dgm:chPref val="0"/>
          <dgm:bulletEnabled val="1"/>
        </dgm:presLayoutVars>
      </dgm:prSet>
      <dgm:spPr/>
      <dgm:t>
        <a:bodyPr/>
        <a:lstStyle/>
        <a:p>
          <a:endParaRPr lang="en-US"/>
        </a:p>
      </dgm:t>
    </dgm:pt>
    <dgm:pt modelId="{3E55579C-718A-4DC5-8821-229ADEFBF654}" type="pres">
      <dgm:prSet presAssocID="{A350C390-B67B-45D6-BA91-9742D8CB14E5}" presName="circ2" presStyleLbl="vennNode1" presStyleIdx="1" presStyleCnt="2"/>
      <dgm:spPr/>
      <dgm:t>
        <a:bodyPr/>
        <a:lstStyle/>
        <a:p>
          <a:endParaRPr lang="en-US"/>
        </a:p>
      </dgm:t>
    </dgm:pt>
    <dgm:pt modelId="{E490CBC8-32C5-48CF-A1A7-4D9D54694D9B}" type="pres">
      <dgm:prSet presAssocID="{A350C390-B67B-45D6-BA91-9742D8CB14E5}" presName="circ2Tx" presStyleLbl="revTx" presStyleIdx="0" presStyleCnt="0">
        <dgm:presLayoutVars>
          <dgm:chMax val="0"/>
          <dgm:chPref val="0"/>
          <dgm:bulletEnabled val="1"/>
        </dgm:presLayoutVars>
      </dgm:prSet>
      <dgm:spPr/>
      <dgm:t>
        <a:bodyPr/>
        <a:lstStyle/>
        <a:p>
          <a:endParaRPr lang="en-US"/>
        </a:p>
      </dgm:t>
    </dgm:pt>
  </dgm:ptLst>
  <dgm:cxnLst>
    <dgm:cxn modelId="{2804C416-6073-4790-B945-9413C5365304}" srcId="{653FB69B-44BC-463F-B9C4-C72CB6A1110F}" destId="{A350C390-B67B-45D6-BA91-9742D8CB14E5}" srcOrd="1" destOrd="0" parTransId="{ACE416F7-EAF4-4A88-AEE9-FC259D779871}" sibTransId="{3F2D0E32-7CAD-42B8-B9E3-A57F635C1455}"/>
    <dgm:cxn modelId="{D4CBEC47-E437-46CD-8508-248FD08C986A}" type="presOf" srcId="{A350C390-B67B-45D6-BA91-9742D8CB14E5}" destId="{3E55579C-718A-4DC5-8821-229ADEFBF654}" srcOrd="0" destOrd="0" presId="urn:microsoft.com/office/officeart/2005/8/layout/venn1"/>
    <dgm:cxn modelId="{19192324-9F28-4979-9CC3-4FC070EAB8D4}" srcId="{653FB69B-44BC-463F-B9C4-C72CB6A1110F}" destId="{51DE5329-8AC7-4697-AF43-9A8077E13D82}" srcOrd="0" destOrd="0" parTransId="{AF3F51E8-4762-4D16-A0BD-AE33522680B0}" sibTransId="{F6B3E95A-76FA-4AFC-840A-EDE20308612D}"/>
    <dgm:cxn modelId="{22ABAECD-8B49-4751-B76C-DBD6C0585277}" type="presOf" srcId="{A350C390-B67B-45D6-BA91-9742D8CB14E5}" destId="{E490CBC8-32C5-48CF-A1A7-4D9D54694D9B}" srcOrd="1" destOrd="0" presId="urn:microsoft.com/office/officeart/2005/8/layout/venn1"/>
    <dgm:cxn modelId="{8555AD0B-1B28-4360-A0D9-EE645BDD14B6}" type="presOf" srcId="{51DE5329-8AC7-4697-AF43-9A8077E13D82}" destId="{2CD26AAF-473C-4673-9E29-82D81B4E0CF9}" srcOrd="1" destOrd="0" presId="urn:microsoft.com/office/officeart/2005/8/layout/venn1"/>
    <dgm:cxn modelId="{2F40C555-ADBA-4DC4-AD20-D2CD6ACF40C4}" type="presOf" srcId="{653FB69B-44BC-463F-B9C4-C72CB6A1110F}" destId="{5D8DD7BE-B9D1-4A23-9D02-6C941BBCC4D4}" srcOrd="0" destOrd="0" presId="urn:microsoft.com/office/officeart/2005/8/layout/venn1"/>
    <dgm:cxn modelId="{930EAA0C-5A8F-4EB7-829E-9BC1350FD0D0}" type="presOf" srcId="{51DE5329-8AC7-4697-AF43-9A8077E13D82}" destId="{5CCA8E30-CF4E-4F31-8B16-0088843328D6}" srcOrd="0" destOrd="0" presId="urn:microsoft.com/office/officeart/2005/8/layout/venn1"/>
    <dgm:cxn modelId="{A1CF16DB-3262-4A32-8A6B-DDC4DAF9C48B}" type="presParOf" srcId="{5D8DD7BE-B9D1-4A23-9D02-6C941BBCC4D4}" destId="{5CCA8E30-CF4E-4F31-8B16-0088843328D6}" srcOrd="0" destOrd="0" presId="urn:microsoft.com/office/officeart/2005/8/layout/venn1"/>
    <dgm:cxn modelId="{5D217B6B-601E-4C92-A248-99AF243E72D8}" type="presParOf" srcId="{5D8DD7BE-B9D1-4A23-9D02-6C941BBCC4D4}" destId="{2CD26AAF-473C-4673-9E29-82D81B4E0CF9}" srcOrd="1" destOrd="0" presId="urn:microsoft.com/office/officeart/2005/8/layout/venn1"/>
    <dgm:cxn modelId="{CE96A179-6217-46A3-840C-B4BC4754C469}" type="presParOf" srcId="{5D8DD7BE-B9D1-4A23-9D02-6C941BBCC4D4}" destId="{3E55579C-718A-4DC5-8821-229ADEFBF654}" srcOrd="2" destOrd="0" presId="urn:microsoft.com/office/officeart/2005/8/layout/venn1"/>
    <dgm:cxn modelId="{C7EEFA75-6A00-484A-A0D3-3EBBCB8612FE}" type="presParOf" srcId="{5D8DD7BE-B9D1-4A23-9D02-6C941BBCC4D4}" destId="{E490CBC8-32C5-48CF-A1A7-4D9D54694D9B}" srcOrd="3" destOrd="0" presId="urn:microsoft.com/office/officeart/2005/8/layout/venn1"/>
  </dgm:cxnLst>
  <dgm:bg/>
  <dgm:whole/>
</dgm:dataModel>
</file>

<file path=ppt/diagrams/data2.xml><?xml version="1.0" encoding="utf-8"?>
<dgm:dataModel xmlns:dgm="http://schemas.openxmlformats.org/drawingml/2006/diagram" xmlns:a="http://schemas.openxmlformats.org/drawingml/2006/main">
  <dgm:ptLst>
    <dgm:pt modelId="{D646E575-36B4-4CF0-B37E-B480D3B48F72}"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742D1381-D338-489A-B168-7816FD3A7D0A}">
      <dgm:prSet phldrT="[Text]"/>
      <dgm:spPr>
        <a:solidFill>
          <a:srgbClr val="FFFF00"/>
        </a:solidFill>
      </dgm:spPr>
      <dgm:t>
        <a:bodyPr/>
        <a:lstStyle/>
        <a:p>
          <a:r>
            <a:rPr lang="en-US" b="1" dirty="0" smtClean="0">
              <a:solidFill>
                <a:schemeClr val="tx1"/>
              </a:solidFill>
            </a:rPr>
            <a:t>An Effective </a:t>
          </a:r>
          <a:r>
            <a:rPr lang="en-US" b="1" dirty="0" smtClean="0">
              <a:solidFill>
                <a:srgbClr val="FF0000"/>
              </a:solidFill>
            </a:rPr>
            <a:t>Infographic</a:t>
          </a:r>
          <a:r>
            <a:rPr lang="en-US" b="1" dirty="0" smtClean="0">
              <a:solidFill>
                <a:schemeClr val="tx1"/>
              </a:solidFill>
            </a:rPr>
            <a:t> </a:t>
          </a:r>
          <a:endParaRPr lang="en-US" b="1" dirty="0">
            <a:solidFill>
              <a:schemeClr val="tx1"/>
            </a:solidFill>
          </a:endParaRPr>
        </a:p>
      </dgm:t>
    </dgm:pt>
    <dgm:pt modelId="{9DBBA642-5928-46C0-AD5C-45CDAD3EF10E}" type="parTrans" cxnId="{7C754194-4B01-469E-8A6E-ED477128923B}">
      <dgm:prSet/>
      <dgm:spPr/>
      <dgm:t>
        <a:bodyPr/>
        <a:lstStyle/>
        <a:p>
          <a:endParaRPr lang="en-US" b="1"/>
        </a:p>
      </dgm:t>
    </dgm:pt>
    <dgm:pt modelId="{D6C80957-0A48-415B-AA3C-63CA29134253}" type="sibTrans" cxnId="{7C754194-4B01-469E-8A6E-ED477128923B}">
      <dgm:prSet/>
      <dgm:spPr/>
      <dgm:t>
        <a:bodyPr/>
        <a:lstStyle/>
        <a:p>
          <a:endParaRPr lang="en-US" b="1"/>
        </a:p>
      </dgm:t>
    </dgm:pt>
    <dgm:pt modelId="{A44AD8BA-C534-4C00-A0E3-31CD3D18FA90}">
      <dgm:prSet phldrT="[Text]" custT="1"/>
      <dgm:spPr>
        <a:solidFill>
          <a:srgbClr val="FF0000"/>
        </a:solidFill>
      </dgm:spPr>
      <dgm:t>
        <a:bodyPr/>
        <a:lstStyle/>
        <a:p>
          <a:r>
            <a:rPr lang="en-US" sz="1600" b="1" dirty="0" smtClean="0"/>
            <a:t>It tells a STORY</a:t>
          </a:r>
          <a:endParaRPr lang="en-US" sz="1600" b="1" dirty="0"/>
        </a:p>
      </dgm:t>
    </dgm:pt>
    <dgm:pt modelId="{3C070B55-0966-4129-B7EB-2F09FEF21ACF}" type="parTrans" cxnId="{5FE79A5C-9493-4D8C-8A37-D56919C178EB}">
      <dgm:prSet/>
      <dgm:spPr/>
      <dgm:t>
        <a:bodyPr/>
        <a:lstStyle/>
        <a:p>
          <a:endParaRPr lang="en-US" b="1"/>
        </a:p>
      </dgm:t>
    </dgm:pt>
    <dgm:pt modelId="{5CEC737D-99F0-4934-811F-933F354CDFDB}" type="sibTrans" cxnId="{5FE79A5C-9493-4D8C-8A37-D56919C178EB}">
      <dgm:prSet/>
      <dgm:spPr/>
      <dgm:t>
        <a:bodyPr/>
        <a:lstStyle/>
        <a:p>
          <a:endParaRPr lang="en-US" b="1"/>
        </a:p>
      </dgm:t>
    </dgm:pt>
    <dgm:pt modelId="{8A0688B1-BA09-4464-BE68-23DE315F16B8}">
      <dgm:prSet phldrT="[Text]" custT="1"/>
      <dgm:spPr>
        <a:solidFill>
          <a:srgbClr val="92D050"/>
        </a:solidFill>
      </dgm:spPr>
      <dgm:t>
        <a:bodyPr/>
        <a:lstStyle/>
        <a:p>
          <a:r>
            <a:rPr lang="en-US" sz="1600" b="1" dirty="0" smtClean="0"/>
            <a:t>It takes your Eyes on a PREDEFINED JOURNEY</a:t>
          </a:r>
          <a:endParaRPr lang="en-US" sz="1600" b="1" dirty="0"/>
        </a:p>
      </dgm:t>
    </dgm:pt>
    <dgm:pt modelId="{94A2A7EE-318C-4910-8AD1-0E57C1C90833}" type="parTrans" cxnId="{844B424A-7819-4DBE-976E-93C21C34FFBE}">
      <dgm:prSet/>
      <dgm:spPr/>
      <dgm:t>
        <a:bodyPr/>
        <a:lstStyle/>
        <a:p>
          <a:endParaRPr lang="en-US" b="1"/>
        </a:p>
      </dgm:t>
    </dgm:pt>
    <dgm:pt modelId="{978A666F-C58F-4CBE-AE9E-031102032DAC}" type="sibTrans" cxnId="{844B424A-7819-4DBE-976E-93C21C34FFBE}">
      <dgm:prSet/>
      <dgm:spPr/>
      <dgm:t>
        <a:bodyPr/>
        <a:lstStyle/>
        <a:p>
          <a:endParaRPr lang="en-US" b="1"/>
        </a:p>
      </dgm:t>
    </dgm:pt>
    <dgm:pt modelId="{10125DC7-51DB-405F-AA8B-6AA2A2EF6D2D}">
      <dgm:prSet phldrT="[Text]" custT="1"/>
      <dgm:spPr>
        <a:solidFill>
          <a:srgbClr val="FFC000"/>
        </a:solidFill>
      </dgm:spPr>
      <dgm:t>
        <a:bodyPr/>
        <a:lstStyle/>
        <a:p>
          <a:r>
            <a:rPr lang="en-US" sz="1600" b="1" dirty="0" smtClean="0"/>
            <a:t>It is WELL STRUCTURED</a:t>
          </a:r>
          <a:endParaRPr lang="en-US" sz="1600" b="1" dirty="0"/>
        </a:p>
      </dgm:t>
    </dgm:pt>
    <dgm:pt modelId="{F95B2D72-A92E-4940-B7D6-A200B64B1226}" type="parTrans" cxnId="{C90AA134-B001-4A9C-956E-C332E5B8AFA1}">
      <dgm:prSet/>
      <dgm:spPr/>
      <dgm:t>
        <a:bodyPr/>
        <a:lstStyle/>
        <a:p>
          <a:endParaRPr lang="en-US" b="1"/>
        </a:p>
      </dgm:t>
    </dgm:pt>
    <dgm:pt modelId="{D6E3F433-671B-4AC0-AA37-39A54843A991}" type="sibTrans" cxnId="{C90AA134-B001-4A9C-956E-C332E5B8AFA1}">
      <dgm:prSet/>
      <dgm:spPr/>
      <dgm:t>
        <a:bodyPr/>
        <a:lstStyle/>
        <a:p>
          <a:endParaRPr lang="en-US" b="1"/>
        </a:p>
      </dgm:t>
    </dgm:pt>
    <dgm:pt modelId="{E2725696-38AE-4258-BAF7-7A4AD4F96009}">
      <dgm:prSet phldrT="[Text]" custT="1"/>
      <dgm:spPr>
        <a:solidFill>
          <a:srgbClr val="7030A0"/>
        </a:solidFill>
      </dgm:spPr>
      <dgm:t>
        <a:bodyPr/>
        <a:lstStyle/>
        <a:p>
          <a:r>
            <a:rPr lang="en-US" sz="1600" b="1" dirty="0" smtClean="0"/>
            <a:t>It send on KEY MESSAGE</a:t>
          </a:r>
          <a:endParaRPr lang="en-US" sz="1600" b="1" dirty="0"/>
        </a:p>
      </dgm:t>
    </dgm:pt>
    <dgm:pt modelId="{8EAFB4D2-D7DB-44A1-8539-CAFB4DC634DA}" type="parTrans" cxnId="{8774080E-2963-4FB3-9B7E-1FC674662A4C}">
      <dgm:prSet/>
      <dgm:spPr/>
      <dgm:t>
        <a:bodyPr/>
        <a:lstStyle/>
        <a:p>
          <a:endParaRPr lang="en-US" b="1"/>
        </a:p>
      </dgm:t>
    </dgm:pt>
    <dgm:pt modelId="{BCC87CB5-B206-425D-BD41-BB0892A59804}" type="sibTrans" cxnId="{8774080E-2963-4FB3-9B7E-1FC674662A4C}">
      <dgm:prSet/>
      <dgm:spPr/>
      <dgm:t>
        <a:bodyPr/>
        <a:lstStyle/>
        <a:p>
          <a:endParaRPr lang="en-US" b="1"/>
        </a:p>
      </dgm:t>
    </dgm:pt>
    <dgm:pt modelId="{F58BC27A-B663-4494-A3C7-4EE20BFC8405}">
      <dgm:prSet phldrT="[Text]" custT="1"/>
      <dgm:spPr>
        <a:solidFill>
          <a:schemeClr val="accent6">
            <a:lumMod val="60000"/>
            <a:lumOff val="40000"/>
          </a:schemeClr>
        </a:solidFill>
      </dgm:spPr>
      <dgm:t>
        <a:bodyPr/>
        <a:lstStyle/>
        <a:p>
          <a:r>
            <a:rPr lang="en-US" sz="1600" b="1" dirty="0" smtClean="0"/>
            <a:t>It is Visually APPEALLING</a:t>
          </a:r>
          <a:endParaRPr lang="en-US" sz="1600" b="1" dirty="0"/>
        </a:p>
      </dgm:t>
    </dgm:pt>
    <dgm:pt modelId="{91A65D24-7169-48CF-A551-7E3782142FB7}" type="parTrans" cxnId="{735AC9F1-FF85-4BD3-8AA7-2EDD690D7252}">
      <dgm:prSet/>
      <dgm:spPr/>
      <dgm:t>
        <a:bodyPr/>
        <a:lstStyle/>
        <a:p>
          <a:endParaRPr lang="en-US" b="1"/>
        </a:p>
      </dgm:t>
    </dgm:pt>
    <dgm:pt modelId="{5B8D567F-3D03-41C2-B5ED-A85041388D49}" type="sibTrans" cxnId="{735AC9F1-FF85-4BD3-8AA7-2EDD690D7252}">
      <dgm:prSet/>
      <dgm:spPr/>
      <dgm:t>
        <a:bodyPr/>
        <a:lstStyle/>
        <a:p>
          <a:endParaRPr lang="en-US" b="1"/>
        </a:p>
      </dgm:t>
    </dgm:pt>
    <dgm:pt modelId="{9B5D445E-3C0B-4932-AF8A-49ADD6CED593}">
      <dgm:prSet phldrT="[Text]" custT="1"/>
      <dgm:spPr>
        <a:solidFill>
          <a:srgbClr val="002060"/>
        </a:solidFill>
      </dgm:spPr>
      <dgm:t>
        <a:bodyPr/>
        <a:lstStyle/>
        <a:p>
          <a:r>
            <a:rPr lang="en-US" sz="1600" b="1" dirty="0" smtClean="0"/>
            <a:t>It is ACCURATE and WELL-RESEARCHED </a:t>
          </a:r>
          <a:endParaRPr lang="en-US" sz="1600" b="1" dirty="0"/>
        </a:p>
      </dgm:t>
    </dgm:pt>
    <dgm:pt modelId="{34132D2C-AEFC-4F2C-8B3F-33794B873527}" type="parTrans" cxnId="{AFDAFE0D-B4B4-44EC-BF11-1845776E4949}">
      <dgm:prSet/>
      <dgm:spPr/>
      <dgm:t>
        <a:bodyPr/>
        <a:lstStyle/>
        <a:p>
          <a:endParaRPr lang="en-US" b="1"/>
        </a:p>
      </dgm:t>
    </dgm:pt>
    <dgm:pt modelId="{EA1C65F2-9308-4921-B48A-868393CA808C}" type="sibTrans" cxnId="{AFDAFE0D-B4B4-44EC-BF11-1845776E4949}">
      <dgm:prSet/>
      <dgm:spPr/>
      <dgm:t>
        <a:bodyPr/>
        <a:lstStyle/>
        <a:p>
          <a:endParaRPr lang="en-US" b="1"/>
        </a:p>
      </dgm:t>
    </dgm:pt>
    <dgm:pt modelId="{C59091A9-B28E-478A-B496-7118827E819F}" type="pres">
      <dgm:prSet presAssocID="{D646E575-36B4-4CF0-B37E-B480D3B48F72}" presName="cycle" presStyleCnt="0">
        <dgm:presLayoutVars>
          <dgm:chMax val="1"/>
          <dgm:dir/>
          <dgm:animLvl val="ctr"/>
          <dgm:resizeHandles val="exact"/>
        </dgm:presLayoutVars>
      </dgm:prSet>
      <dgm:spPr/>
      <dgm:t>
        <a:bodyPr/>
        <a:lstStyle/>
        <a:p>
          <a:endParaRPr lang="en-US"/>
        </a:p>
      </dgm:t>
    </dgm:pt>
    <dgm:pt modelId="{A89FAEF3-FD10-41DD-8C7A-095EF86851AC}" type="pres">
      <dgm:prSet presAssocID="{742D1381-D338-489A-B168-7816FD3A7D0A}" presName="centerShape" presStyleLbl="node0" presStyleIdx="0" presStyleCnt="1"/>
      <dgm:spPr/>
      <dgm:t>
        <a:bodyPr/>
        <a:lstStyle/>
        <a:p>
          <a:endParaRPr lang="en-US"/>
        </a:p>
      </dgm:t>
    </dgm:pt>
    <dgm:pt modelId="{5345C92E-B8F9-476A-9DCA-2965020EEBA7}" type="pres">
      <dgm:prSet presAssocID="{3C070B55-0966-4129-B7EB-2F09FEF21ACF}" presName="parTrans" presStyleLbl="bgSibTrans2D1" presStyleIdx="0" presStyleCnt="6"/>
      <dgm:spPr/>
      <dgm:t>
        <a:bodyPr/>
        <a:lstStyle/>
        <a:p>
          <a:endParaRPr lang="en-US"/>
        </a:p>
      </dgm:t>
    </dgm:pt>
    <dgm:pt modelId="{850133ED-C644-4DEC-A888-DE706DA92B31}" type="pres">
      <dgm:prSet presAssocID="{A44AD8BA-C534-4C00-A0E3-31CD3D18FA90}" presName="node" presStyleLbl="node1" presStyleIdx="0" presStyleCnt="6">
        <dgm:presLayoutVars>
          <dgm:bulletEnabled val="1"/>
        </dgm:presLayoutVars>
      </dgm:prSet>
      <dgm:spPr/>
      <dgm:t>
        <a:bodyPr/>
        <a:lstStyle/>
        <a:p>
          <a:endParaRPr lang="en-US"/>
        </a:p>
      </dgm:t>
    </dgm:pt>
    <dgm:pt modelId="{C1330F61-CDEE-42B9-8E0D-4C215F6C6FE6}" type="pres">
      <dgm:prSet presAssocID="{94A2A7EE-318C-4910-8AD1-0E57C1C90833}" presName="parTrans" presStyleLbl="bgSibTrans2D1" presStyleIdx="1" presStyleCnt="6"/>
      <dgm:spPr/>
      <dgm:t>
        <a:bodyPr/>
        <a:lstStyle/>
        <a:p>
          <a:endParaRPr lang="en-US"/>
        </a:p>
      </dgm:t>
    </dgm:pt>
    <dgm:pt modelId="{0035D94E-B89A-4734-8ACE-7F6C9E4531BB}" type="pres">
      <dgm:prSet presAssocID="{8A0688B1-BA09-4464-BE68-23DE315F16B8}" presName="node" presStyleLbl="node1" presStyleIdx="1" presStyleCnt="6">
        <dgm:presLayoutVars>
          <dgm:bulletEnabled val="1"/>
        </dgm:presLayoutVars>
      </dgm:prSet>
      <dgm:spPr/>
      <dgm:t>
        <a:bodyPr/>
        <a:lstStyle/>
        <a:p>
          <a:endParaRPr lang="en-US"/>
        </a:p>
      </dgm:t>
    </dgm:pt>
    <dgm:pt modelId="{8E5B6C1F-8F6D-45D5-88DC-BB8302628F6D}" type="pres">
      <dgm:prSet presAssocID="{F95B2D72-A92E-4940-B7D6-A200B64B1226}" presName="parTrans" presStyleLbl="bgSibTrans2D1" presStyleIdx="2" presStyleCnt="6"/>
      <dgm:spPr/>
      <dgm:t>
        <a:bodyPr/>
        <a:lstStyle/>
        <a:p>
          <a:endParaRPr lang="en-US"/>
        </a:p>
      </dgm:t>
    </dgm:pt>
    <dgm:pt modelId="{3EFC71AA-515E-442C-8BE3-0B85581729E0}" type="pres">
      <dgm:prSet presAssocID="{10125DC7-51DB-405F-AA8B-6AA2A2EF6D2D}" presName="node" presStyleLbl="node1" presStyleIdx="2" presStyleCnt="6">
        <dgm:presLayoutVars>
          <dgm:bulletEnabled val="1"/>
        </dgm:presLayoutVars>
      </dgm:prSet>
      <dgm:spPr/>
      <dgm:t>
        <a:bodyPr/>
        <a:lstStyle/>
        <a:p>
          <a:endParaRPr lang="en-US"/>
        </a:p>
      </dgm:t>
    </dgm:pt>
    <dgm:pt modelId="{5B8DC894-6AB0-43EE-91A9-B2021478AA77}" type="pres">
      <dgm:prSet presAssocID="{8EAFB4D2-D7DB-44A1-8539-CAFB4DC634DA}" presName="parTrans" presStyleLbl="bgSibTrans2D1" presStyleIdx="3" presStyleCnt="6"/>
      <dgm:spPr/>
      <dgm:t>
        <a:bodyPr/>
        <a:lstStyle/>
        <a:p>
          <a:endParaRPr lang="en-US"/>
        </a:p>
      </dgm:t>
    </dgm:pt>
    <dgm:pt modelId="{AEC814D4-4AB8-4527-8ED0-EDEFF332DC2A}" type="pres">
      <dgm:prSet presAssocID="{E2725696-38AE-4258-BAF7-7A4AD4F96009}" presName="node" presStyleLbl="node1" presStyleIdx="3" presStyleCnt="6">
        <dgm:presLayoutVars>
          <dgm:bulletEnabled val="1"/>
        </dgm:presLayoutVars>
      </dgm:prSet>
      <dgm:spPr/>
      <dgm:t>
        <a:bodyPr/>
        <a:lstStyle/>
        <a:p>
          <a:endParaRPr lang="en-US"/>
        </a:p>
      </dgm:t>
    </dgm:pt>
    <dgm:pt modelId="{76F320F9-7106-42A6-9917-C18142E49306}" type="pres">
      <dgm:prSet presAssocID="{91A65D24-7169-48CF-A551-7E3782142FB7}" presName="parTrans" presStyleLbl="bgSibTrans2D1" presStyleIdx="4" presStyleCnt="6"/>
      <dgm:spPr/>
      <dgm:t>
        <a:bodyPr/>
        <a:lstStyle/>
        <a:p>
          <a:endParaRPr lang="en-US"/>
        </a:p>
      </dgm:t>
    </dgm:pt>
    <dgm:pt modelId="{F16AFB15-CFDB-4853-8F56-3586661D009E}" type="pres">
      <dgm:prSet presAssocID="{F58BC27A-B663-4494-A3C7-4EE20BFC8405}" presName="node" presStyleLbl="node1" presStyleIdx="4" presStyleCnt="6">
        <dgm:presLayoutVars>
          <dgm:bulletEnabled val="1"/>
        </dgm:presLayoutVars>
      </dgm:prSet>
      <dgm:spPr/>
      <dgm:t>
        <a:bodyPr/>
        <a:lstStyle/>
        <a:p>
          <a:endParaRPr lang="en-US"/>
        </a:p>
      </dgm:t>
    </dgm:pt>
    <dgm:pt modelId="{04E6D1D5-B0B6-4C62-B176-34E732A42F05}" type="pres">
      <dgm:prSet presAssocID="{34132D2C-AEFC-4F2C-8B3F-33794B873527}" presName="parTrans" presStyleLbl="bgSibTrans2D1" presStyleIdx="5" presStyleCnt="6"/>
      <dgm:spPr/>
      <dgm:t>
        <a:bodyPr/>
        <a:lstStyle/>
        <a:p>
          <a:endParaRPr lang="en-US"/>
        </a:p>
      </dgm:t>
    </dgm:pt>
    <dgm:pt modelId="{F6E6F8FC-82DC-45B4-9E1A-5351EDEBBE5E}" type="pres">
      <dgm:prSet presAssocID="{9B5D445E-3C0B-4932-AF8A-49ADD6CED593}" presName="node" presStyleLbl="node1" presStyleIdx="5" presStyleCnt="6">
        <dgm:presLayoutVars>
          <dgm:bulletEnabled val="1"/>
        </dgm:presLayoutVars>
      </dgm:prSet>
      <dgm:spPr/>
      <dgm:t>
        <a:bodyPr/>
        <a:lstStyle/>
        <a:p>
          <a:endParaRPr lang="en-US"/>
        </a:p>
      </dgm:t>
    </dgm:pt>
  </dgm:ptLst>
  <dgm:cxnLst>
    <dgm:cxn modelId="{F210D800-128C-4355-8927-C75F395A4720}" type="presOf" srcId="{94A2A7EE-318C-4910-8AD1-0E57C1C90833}" destId="{C1330F61-CDEE-42B9-8E0D-4C215F6C6FE6}" srcOrd="0" destOrd="0" presId="urn:microsoft.com/office/officeart/2005/8/layout/radial4"/>
    <dgm:cxn modelId="{C7D5B7B2-8A41-4DAF-A515-D42E5343E6C9}" type="presOf" srcId="{E2725696-38AE-4258-BAF7-7A4AD4F96009}" destId="{AEC814D4-4AB8-4527-8ED0-EDEFF332DC2A}" srcOrd="0" destOrd="0" presId="urn:microsoft.com/office/officeart/2005/8/layout/radial4"/>
    <dgm:cxn modelId="{7C754194-4B01-469E-8A6E-ED477128923B}" srcId="{D646E575-36B4-4CF0-B37E-B480D3B48F72}" destId="{742D1381-D338-489A-B168-7816FD3A7D0A}" srcOrd="0" destOrd="0" parTransId="{9DBBA642-5928-46C0-AD5C-45CDAD3EF10E}" sibTransId="{D6C80957-0A48-415B-AA3C-63CA29134253}"/>
    <dgm:cxn modelId="{3540E023-468C-48A6-A656-681B051CB4DD}" type="presOf" srcId="{3C070B55-0966-4129-B7EB-2F09FEF21ACF}" destId="{5345C92E-B8F9-476A-9DCA-2965020EEBA7}" srcOrd="0" destOrd="0" presId="urn:microsoft.com/office/officeart/2005/8/layout/radial4"/>
    <dgm:cxn modelId="{AFDAFE0D-B4B4-44EC-BF11-1845776E4949}" srcId="{742D1381-D338-489A-B168-7816FD3A7D0A}" destId="{9B5D445E-3C0B-4932-AF8A-49ADD6CED593}" srcOrd="5" destOrd="0" parTransId="{34132D2C-AEFC-4F2C-8B3F-33794B873527}" sibTransId="{EA1C65F2-9308-4921-B48A-868393CA808C}"/>
    <dgm:cxn modelId="{5FE79A5C-9493-4D8C-8A37-D56919C178EB}" srcId="{742D1381-D338-489A-B168-7816FD3A7D0A}" destId="{A44AD8BA-C534-4C00-A0E3-31CD3D18FA90}" srcOrd="0" destOrd="0" parTransId="{3C070B55-0966-4129-B7EB-2F09FEF21ACF}" sibTransId="{5CEC737D-99F0-4934-811F-933F354CDFDB}"/>
    <dgm:cxn modelId="{735AC9F1-FF85-4BD3-8AA7-2EDD690D7252}" srcId="{742D1381-D338-489A-B168-7816FD3A7D0A}" destId="{F58BC27A-B663-4494-A3C7-4EE20BFC8405}" srcOrd="4" destOrd="0" parTransId="{91A65D24-7169-48CF-A551-7E3782142FB7}" sibTransId="{5B8D567F-3D03-41C2-B5ED-A85041388D49}"/>
    <dgm:cxn modelId="{F57574F8-07DB-4480-9722-065BB40763C5}" type="presOf" srcId="{91A65D24-7169-48CF-A551-7E3782142FB7}" destId="{76F320F9-7106-42A6-9917-C18142E49306}" srcOrd="0" destOrd="0" presId="urn:microsoft.com/office/officeart/2005/8/layout/radial4"/>
    <dgm:cxn modelId="{844B424A-7819-4DBE-976E-93C21C34FFBE}" srcId="{742D1381-D338-489A-B168-7816FD3A7D0A}" destId="{8A0688B1-BA09-4464-BE68-23DE315F16B8}" srcOrd="1" destOrd="0" parTransId="{94A2A7EE-318C-4910-8AD1-0E57C1C90833}" sibTransId="{978A666F-C58F-4CBE-AE9E-031102032DAC}"/>
    <dgm:cxn modelId="{C90AA134-B001-4A9C-956E-C332E5B8AFA1}" srcId="{742D1381-D338-489A-B168-7816FD3A7D0A}" destId="{10125DC7-51DB-405F-AA8B-6AA2A2EF6D2D}" srcOrd="2" destOrd="0" parTransId="{F95B2D72-A92E-4940-B7D6-A200B64B1226}" sibTransId="{D6E3F433-671B-4AC0-AA37-39A54843A991}"/>
    <dgm:cxn modelId="{763FC63C-83A5-49E1-BB60-AB8AE2115CF5}" type="presOf" srcId="{D646E575-36B4-4CF0-B37E-B480D3B48F72}" destId="{C59091A9-B28E-478A-B496-7118827E819F}" srcOrd="0" destOrd="0" presId="urn:microsoft.com/office/officeart/2005/8/layout/radial4"/>
    <dgm:cxn modelId="{340F6765-E75A-4CAA-8B1D-959121613BC4}" type="presOf" srcId="{742D1381-D338-489A-B168-7816FD3A7D0A}" destId="{A89FAEF3-FD10-41DD-8C7A-095EF86851AC}" srcOrd="0" destOrd="0" presId="urn:microsoft.com/office/officeart/2005/8/layout/radial4"/>
    <dgm:cxn modelId="{CD75450F-40A0-4EF0-BA7F-C926F7920790}" type="presOf" srcId="{34132D2C-AEFC-4F2C-8B3F-33794B873527}" destId="{04E6D1D5-B0B6-4C62-B176-34E732A42F05}" srcOrd="0" destOrd="0" presId="urn:microsoft.com/office/officeart/2005/8/layout/radial4"/>
    <dgm:cxn modelId="{83235D62-7943-4CD5-B0E5-8E5DF8535955}" type="presOf" srcId="{F95B2D72-A92E-4940-B7D6-A200B64B1226}" destId="{8E5B6C1F-8F6D-45D5-88DC-BB8302628F6D}" srcOrd="0" destOrd="0" presId="urn:microsoft.com/office/officeart/2005/8/layout/radial4"/>
    <dgm:cxn modelId="{2FF90C02-CF83-4C03-9C93-93C74454236E}" type="presOf" srcId="{F58BC27A-B663-4494-A3C7-4EE20BFC8405}" destId="{F16AFB15-CFDB-4853-8F56-3586661D009E}" srcOrd="0" destOrd="0" presId="urn:microsoft.com/office/officeart/2005/8/layout/radial4"/>
    <dgm:cxn modelId="{9D18D57F-16B2-4F1D-B783-EE232E0CB0C2}" type="presOf" srcId="{9B5D445E-3C0B-4932-AF8A-49ADD6CED593}" destId="{F6E6F8FC-82DC-45B4-9E1A-5351EDEBBE5E}" srcOrd="0" destOrd="0" presId="urn:microsoft.com/office/officeart/2005/8/layout/radial4"/>
    <dgm:cxn modelId="{D1DE8912-9757-42A8-8204-26BE32ECE5D9}" type="presOf" srcId="{10125DC7-51DB-405F-AA8B-6AA2A2EF6D2D}" destId="{3EFC71AA-515E-442C-8BE3-0B85581729E0}" srcOrd="0" destOrd="0" presId="urn:microsoft.com/office/officeart/2005/8/layout/radial4"/>
    <dgm:cxn modelId="{8774080E-2963-4FB3-9B7E-1FC674662A4C}" srcId="{742D1381-D338-489A-B168-7816FD3A7D0A}" destId="{E2725696-38AE-4258-BAF7-7A4AD4F96009}" srcOrd="3" destOrd="0" parTransId="{8EAFB4D2-D7DB-44A1-8539-CAFB4DC634DA}" sibTransId="{BCC87CB5-B206-425D-BD41-BB0892A59804}"/>
    <dgm:cxn modelId="{B9ABB701-EBF7-4E15-9EC8-27081DF26C86}" type="presOf" srcId="{8EAFB4D2-D7DB-44A1-8539-CAFB4DC634DA}" destId="{5B8DC894-6AB0-43EE-91A9-B2021478AA77}" srcOrd="0" destOrd="0" presId="urn:microsoft.com/office/officeart/2005/8/layout/radial4"/>
    <dgm:cxn modelId="{61FDFD36-EA61-4ACE-9431-4A41F9042D78}" type="presOf" srcId="{A44AD8BA-C534-4C00-A0E3-31CD3D18FA90}" destId="{850133ED-C644-4DEC-A888-DE706DA92B31}" srcOrd="0" destOrd="0" presId="urn:microsoft.com/office/officeart/2005/8/layout/radial4"/>
    <dgm:cxn modelId="{823C3083-41AF-4F5A-A65F-C34FAA09A517}" type="presOf" srcId="{8A0688B1-BA09-4464-BE68-23DE315F16B8}" destId="{0035D94E-B89A-4734-8ACE-7F6C9E4531BB}" srcOrd="0" destOrd="0" presId="urn:microsoft.com/office/officeart/2005/8/layout/radial4"/>
    <dgm:cxn modelId="{71B40BC2-271C-4B22-A533-374796021C83}" type="presParOf" srcId="{C59091A9-B28E-478A-B496-7118827E819F}" destId="{A89FAEF3-FD10-41DD-8C7A-095EF86851AC}" srcOrd="0" destOrd="0" presId="urn:microsoft.com/office/officeart/2005/8/layout/radial4"/>
    <dgm:cxn modelId="{155C74CB-1302-44AC-9418-EB9D1BD12840}" type="presParOf" srcId="{C59091A9-B28E-478A-B496-7118827E819F}" destId="{5345C92E-B8F9-476A-9DCA-2965020EEBA7}" srcOrd="1" destOrd="0" presId="urn:microsoft.com/office/officeart/2005/8/layout/radial4"/>
    <dgm:cxn modelId="{0CA85F13-39ED-432B-9527-211B3743DA99}" type="presParOf" srcId="{C59091A9-B28E-478A-B496-7118827E819F}" destId="{850133ED-C644-4DEC-A888-DE706DA92B31}" srcOrd="2" destOrd="0" presId="urn:microsoft.com/office/officeart/2005/8/layout/radial4"/>
    <dgm:cxn modelId="{5831BB32-6960-43E6-AFB5-243BEF89AEAC}" type="presParOf" srcId="{C59091A9-B28E-478A-B496-7118827E819F}" destId="{C1330F61-CDEE-42B9-8E0D-4C215F6C6FE6}" srcOrd="3" destOrd="0" presId="urn:microsoft.com/office/officeart/2005/8/layout/radial4"/>
    <dgm:cxn modelId="{CF8E1CF9-7AD9-4A4A-A99A-396297AFF343}" type="presParOf" srcId="{C59091A9-B28E-478A-B496-7118827E819F}" destId="{0035D94E-B89A-4734-8ACE-7F6C9E4531BB}" srcOrd="4" destOrd="0" presId="urn:microsoft.com/office/officeart/2005/8/layout/radial4"/>
    <dgm:cxn modelId="{50E733D5-5A18-4447-B8C3-498B3DA4539E}" type="presParOf" srcId="{C59091A9-B28E-478A-B496-7118827E819F}" destId="{8E5B6C1F-8F6D-45D5-88DC-BB8302628F6D}" srcOrd="5" destOrd="0" presId="urn:microsoft.com/office/officeart/2005/8/layout/radial4"/>
    <dgm:cxn modelId="{2AF679BC-B12B-4231-8C27-944DD76CF7D6}" type="presParOf" srcId="{C59091A9-B28E-478A-B496-7118827E819F}" destId="{3EFC71AA-515E-442C-8BE3-0B85581729E0}" srcOrd="6" destOrd="0" presId="urn:microsoft.com/office/officeart/2005/8/layout/radial4"/>
    <dgm:cxn modelId="{D7BE3B29-2ADA-486A-81C2-D2B6F722148B}" type="presParOf" srcId="{C59091A9-B28E-478A-B496-7118827E819F}" destId="{5B8DC894-6AB0-43EE-91A9-B2021478AA77}" srcOrd="7" destOrd="0" presId="urn:microsoft.com/office/officeart/2005/8/layout/radial4"/>
    <dgm:cxn modelId="{853C560A-2F00-4595-BED6-7E2C3D02775B}" type="presParOf" srcId="{C59091A9-B28E-478A-B496-7118827E819F}" destId="{AEC814D4-4AB8-4527-8ED0-EDEFF332DC2A}" srcOrd="8" destOrd="0" presId="urn:microsoft.com/office/officeart/2005/8/layout/radial4"/>
    <dgm:cxn modelId="{D73CD9EB-B123-40ED-A2F5-68F386B2AA3F}" type="presParOf" srcId="{C59091A9-B28E-478A-B496-7118827E819F}" destId="{76F320F9-7106-42A6-9917-C18142E49306}" srcOrd="9" destOrd="0" presId="urn:microsoft.com/office/officeart/2005/8/layout/radial4"/>
    <dgm:cxn modelId="{D095EA78-93DE-4867-A16C-73BEDF58CFC5}" type="presParOf" srcId="{C59091A9-B28E-478A-B496-7118827E819F}" destId="{F16AFB15-CFDB-4853-8F56-3586661D009E}" srcOrd="10" destOrd="0" presId="urn:microsoft.com/office/officeart/2005/8/layout/radial4"/>
    <dgm:cxn modelId="{DEB4A1B7-5637-4141-B62D-24B867808C1D}" type="presParOf" srcId="{C59091A9-B28E-478A-B496-7118827E819F}" destId="{04E6D1D5-B0B6-4C62-B176-34E732A42F05}" srcOrd="11" destOrd="0" presId="urn:microsoft.com/office/officeart/2005/8/layout/radial4"/>
    <dgm:cxn modelId="{428B033C-FFCF-47C9-B741-8D315D2763EF}" type="presParOf" srcId="{C59091A9-B28E-478A-B496-7118827E819F}" destId="{F6E6F8FC-82DC-45B4-9E1A-5351EDEBBE5E}" srcOrd="12" destOrd="0" presId="urn:microsoft.com/office/officeart/2005/8/layout/radial4"/>
  </dgm:cxnLst>
  <dgm:bg/>
  <dgm:whole/>
</dgm:dataModel>
</file>

<file path=ppt/diagrams/data3.xml><?xml version="1.0" encoding="utf-8"?>
<dgm:dataModel xmlns:dgm="http://schemas.openxmlformats.org/drawingml/2006/diagram" xmlns:a="http://schemas.openxmlformats.org/drawingml/2006/main">
  <dgm:ptLst>
    <dgm:pt modelId="{963B84AB-8D26-444C-8842-36C8462E0E09}"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n-US"/>
        </a:p>
      </dgm:t>
    </dgm:pt>
    <dgm:pt modelId="{0528A9B4-A4DE-44D2-8D65-BAFDE50BA8E8}">
      <dgm:prSet phldrT="[Text]"/>
      <dgm:spPr>
        <a:solidFill>
          <a:srgbClr val="002060">
            <a:alpha val="50000"/>
          </a:srgbClr>
        </a:solidFill>
      </dgm:spPr>
      <dgm:t>
        <a:bodyPr/>
        <a:lstStyle/>
        <a:p>
          <a:r>
            <a:rPr lang="en-US" b="1" dirty="0" smtClean="0">
              <a:latin typeface="Times New Roman" pitchFamily="18" charset="0"/>
              <a:cs typeface="Times New Roman" pitchFamily="18" charset="0"/>
            </a:rPr>
            <a:t>Key steps in the process of creating an effective and shareable </a:t>
          </a:r>
          <a:r>
            <a:rPr lang="en-US" b="1" dirty="0" smtClean="0">
              <a:solidFill>
                <a:srgbClr val="FF0000"/>
              </a:solidFill>
              <a:latin typeface="Times New Roman" pitchFamily="18" charset="0"/>
              <a:cs typeface="Times New Roman" pitchFamily="18" charset="0"/>
            </a:rPr>
            <a:t>INFOGRAPHIC</a:t>
          </a:r>
          <a:r>
            <a:rPr lang="en-US" b="1" dirty="0" smtClean="0">
              <a:latin typeface="Times New Roman" pitchFamily="18" charset="0"/>
              <a:cs typeface="Times New Roman" pitchFamily="18" charset="0"/>
            </a:rPr>
            <a:t> is understanding that information can be categorized in one of the five ways</a:t>
          </a:r>
          <a:endParaRPr lang="en-US" b="1" dirty="0">
            <a:latin typeface="Times New Roman" pitchFamily="18" charset="0"/>
            <a:cs typeface="Times New Roman" pitchFamily="18" charset="0"/>
          </a:endParaRPr>
        </a:p>
      </dgm:t>
    </dgm:pt>
    <dgm:pt modelId="{90CE2CE8-558A-4034-A929-5CA1DD4A3097}" type="parTrans" cxnId="{9114A938-DBBE-406D-9346-3A39FA51D6D7}">
      <dgm:prSet/>
      <dgm:spPr/>
      <dgm:t>
        <a:bodyPr/>
        <a:lstStyle/>
        <a:p>
          <a:endParaRPr lang="en-US"/>
        </a:p>
      </dgm:t>
    </dgm:pt>
    <dgm:pt modelId="{D9397DD0-112E-4A58-9D4C-446E64897D09}" type="sibTrans" cxnId="{9114A938-DBBE-406D-9346-3A39FA51D6D7}">
      <dgm:prSet/>
      <dgm:spPr/>
      <dgm:t>
        <a:bodyPr/>
        <a:lstStyle/>
        <a:p>
          <a:endParaRPr lang="en-US"/>
        </a:p>
      </dgm:t>
    </dgm:pt>
    <dgm:pt modelId="{B1506358-B10F-4B8E-A77A-533B86C77CC6}">
      <dgm:prSet phldrT="[Text]" custT="1"/>
      <dgm:spPr>
        <a:solidFill>
          <a:srgbClr val="00B050">
            <a:alpha val="50000"/>
          </a:srgbClr>
        </a:solidFill>
      </dgm:spPr>
      <dgm:t>
        <a:bodyPr/>
        <a:lstStyle/>
        <a:p>
          <a:r>
            <a:rPr lang="en-US" sz="1800" b="1" dirty="0" smtClean="0">
              <a:solidFill>
                <a:schemeClr val="bg1"/>
              </a:solidFill>
              <a:latin typeface="Times New Roman" pitchFamily="18" charset="0"/>
              <a:cs typeface="Times New Roman" pitchFamily="18" charset="0"/>
            </a:rPr>
            <a:t>Chronologically</a:t>
          </a:r>
          <a:endParaRPr lang="en-US" sz="1800" b="1" dirty="0">
            <a:solidFill>
              <a:schemeClr val="bg1"/>
            </a:solidFill>
            <a:latin typeface="Times New Roman" pitchFamily="18" charset="0"/>
            <a:cs typeface="Times New Roman" pitchFamily="18" charset="0"/>
          </a:endParaRPr>
        </a:p>
      </dgm:t>
    </dgm:pt>
    <dgm:pt modelId="{685F47E3-A56A-4DBF-9305-4A42DEF59DF9}" type="parTrans" cxnId="{A821B29B-A62B-4D98-903A-089B29D644D4}">
      <dgm:prSet/>
      <dgm:spPr/>
      <dgm:t>
        <a:bodyPr/>
        <a:lstStyle/>
        <a:p>
          <a:endParaRPr lang="en-US"/>
        </a:p>
      </dgm:t>
    </dgm:pt>
    <dgm:pt modelId="{9B1724B0-1D9C-4033-AA7A-1DCA014B36EE}" type="sibTrans" cxnId="{A821B29B-A62B-4D98-903A-089B29D644D4}">
      <dgm:prSet/>
      <dgm:spPr/>
      <dgm:t>
        <a:bodyPr/>
        <a:lstStyle/>
        <a:p>
          <a:endParaRPr lang="en-US"/>
        </a:p>
      </dgm:t>
    </dgm:pt>
    <dgm:pt modelId="{1625B684-39C4-4A4A-8A8D-79038ADA6177}">
      <dgm:prSet phldrT="[Text]" custT="1"/>
      <dgm:spPr>
        <a:solidFill>
          <a:schemeClr val="tx1">
            <a:alpha val="50000"/>
          </a:schemeClr>
        </a:solidFill>
      </dgm:spPr>
      <dgm:t>
        <a:bodyPr/>
        <a:lstStyle/>
        <a:p>
          <a:r>
            <a:rPr lang="en-US" sz="1800" b="1" dirty="0" smtClean="0">
              <a:solidFill>
                <a:schemeClr val="bg1"/>
              </a:solidFill>
              <a:latin typeface="Times New Roman" pitchFamily="18" charset="0"/>
              <a:cs typeface="Times New Roman" pitchFamily="18" charset="0"/>
            </a:rPr>
            <a:t>Alphabetically</a:t>
          </a:r>
          <a:endParaRPr lang="en-US" sz="1800" b="1" dirty="0">
            <a:solidFill>
              <a:schemeClr val="bg1"/>
            </a:solidFill>
            <a:latin typeface="Times New Roman" pitchFamily="18" charset="0"/>
            <a:cs typeface="Times New Roman" pitchFamily="18" charset="0"/>
          </a:endParaRPr>
        </a:p>
      </dgm:t>
    </dgm:pt>
    <dgm:pt modelId="{6E68DBBC-4EE8-4F3F-A19E-53C986851E9A}" type="parTrans" cxnId="{F4210D91-95A3-4C82-8F83-F0E2FA626061}">
      <dgm:prSet/>
      <dgm:spPr/>
      <dgm:t>
        <a:bodyPr/>
        <a:lstStyle/>
        <a:p>
          <a:endParaRPr lang="en-US"/>
        </a:p>
      </dgm:t>
    </dgm:pt>
    <dgm:pt modelId="{6171EE65-8AC5-4688-8DAD-CF5AE054F5D1}" type="sibTrans" cxnId="{F4210D91-95A3-4C82-8F83-F0E2FA626061}">
      <dgm:prSet/>
      <dgm:spPr/>
      <dgm:t>
        <a:bodyPr/>
        <a:lstStyle/>
        <a:p>
          <a:endParaRPr lang="en-US"/>
        </a:p>
      </dgm:t>
    </dgm:pt>
    <dgm:pt modelId="{E41F6EE1-01A8-40F5-892A-731B312F1E18}">
      <dgm:prSet phldrT="[Text]" custT="1"/>
      <dgm:spPr>
        <a:solidFill>
          <a:srgbClr val="00B0F0">
            <a:alpha val="50000"/>
          </a:srgbClr>
        </a:solidFill>
      </dgm:spPr>
      <dgm:t>
        <a:bodyPr/>
        <a:lstStyle/>
        <a:p>
          <a:r>
            <a:rPr lang="en-US" sz="1800" b="1" dirty="0" smtClean="0">
              <a:solidFill>
                <a:schemeClr val="bg1"/>
              </a:solidFill>
              <a:latin typeface="Times New Roman" pitchFamily="18" charset="0"/>
              <a:cs typeface="Times New Roman" pitchFamily="18" charset="0"/>
            </a:rPr>
            <a:t>Geographically</a:t>
          </a:r>
          <a:endParaRPr lang="en-US" sz="1800" b="1" dirty="0">
            <a:solidFill>
              <a:schemeClr val="bg1"/>
            </a:solidFill>
            <a:latin typeface="Times New Roman" pitchFamily="18" charset="0"/>
            <a:cs typeface="Times New Roman" pitchFamily="18" charset="0"/>
          </a:endParaRPr>
        </a:p>
      </dgm:t>
    </dgm:pt>
    <dgm:pt modelId="{3EB8260C-3A2A-4C62-A03A-055740E2F2B4}" type="parTrans" cxnId="{44BFB82E-144C-4EE8-A5D8-DC6473BAF2E6}">
      <dgm:prSet/>
      <dgm:spPr/>
      <dgm:t>
        <a:bodyPr/>
        <a:lstStyle/>
        <a:p>
          <a:endParaRPr lang="en-US"/>
        </a:p>
      </dgm:t>
    </dgm:pt>
    <dgm:pt modelId="{2808E33F-7136-4A9A-803F-605EF5F3F0DE}" type="sibTrans" cxnId="{44BFB82E-144C-4EE8-A5D8-DC6473BAF2E6}">
      <dgm:prSet/>
      <dgm:spPr/>
      <dgm:t>
        <a:bodyPr/>
        <a:lstStyle/>
        <a:p>
          <a:endParaRPr lang="en-US"/>
        </a:p>
      </dgm:t>
    </dgm:pt>
    <dgm:pt modelId="{1EF97E7A-21D8-465E-8CEA-2DE9FF5EA725}">
      <dgm:prSet phldrT="[Text]" custT="1"/>
      <dgm:spPr>
        <a:solidFill>
          <a:schemeClr val="accent6">
            <a:lumMod val="50000"/>
            <a:alpha val="50000"/>
          </a:schemeClr>
        </a:solidFill>
      </dgm:spPr>
      <dgm:t>
        <a:bodyPr/>
        <a:lstStyle/>
        <a:p>
          <a:r>
            <a:rPr lang="en-US" sz="1800" b="1" dirty="0" smtClean="0">
              <a:solidFill>
                <a:schemeClr val="bg1"/>
              </a:solidFill>
              <a:latin typeface="Times New Roman" pitchFamily="18" charset="0"/>
              <a:cs typeface="Times New Roman" pitchFamily="18" charset="0"/>
            </a:rPr>
            <a:t>Categorically</a:t>
          </a:r>
          <a:endParaRPr lang="en-US" sz="1800" b="1" dirty="0">
            <a:solidFill>
              <a:schemeClr val="bg1"/>
            </a:solidFill>
            <a:latin typeface="Times New Roman" pitchFamily="18" charset="0"/>
            <a:cs typeface="Times New Roman" pitchFamily="18" charset="0"/>
          </a:endParaRPr>
        </a:p>
      </dgm:t>
    </dgm:pt>
    <dgm:pt modelId="{9F7478C2-9980-4A60-A463-A3136E2436D6}" type="parTrans" cxnId="{8F12D60A-303D-4D58-90D0-580AEF83B1B2}">
      <dgm:prSet/>
      <dgm:spPr/>
      <dgm:t>
        <a:bodyPr/>
        <a:lstStyle/>
        <a:p>
          <a:endParaRPr lang="en-US"/>
        </a:p>
      </dgm:t>
    </dgm:pt>
    <dgm:pt modelId="{3B7A1AFB-B3F2-42DC-A45D-734BB9AC63A3}" type="sibTrans" cxnId="{8F12D60A-303D-4D58-90D0-580AEF83B1B2}">
      <dgm:prSet/>
      <dgm:spPr/>
      <dgm:t>
        <a:bodyPr/>
        <a:lstStyle/>
        <a:p>
          <a:endParaRPr lang="en-US"/>
        </a:p>
      </dgm:t>
    </dgm:pt>
    <dgm:pt modelId="{E68775B3-9B33-4022-9797-0EF34FCBDF1B}">
      <dgm:prSet phldrT="[Text]" custT="1"/>
      <dgm:spPr>
        <a:solidFill>
          <a:srgbClr val="7030A0">
            <a:alpha val="50000"/>
          </a:srgbClr>
        </a:solidFill>
      </dgm:spPr>
      <dgm:t>
        <a:bodyPr/>
        <a:lstStyle/>
        <a:p>
          <a:r>
            <a:rPr lang="en-US" sz="1800" b="1" dirty="0" smtClean="0">
              <a:solidFill>
                <a:schemeClr val="bg1"/>
              </a:solidFill>
              <a:latin typeface="Times New Roman" pitchFamily="18" charset="0"/>
              <a:cs typeface="Times New Roman" pitchFamily="18" charset="0"/>
            </a:rPr>
            <a:t>Hierarchically </a:t>
          </a:r>
          <a:endParaRPr lang="en-US" sz="1800" b="1" dirty="0">
            <a:solidFill>
              <a:schemeClr val="bg1"/>
            </a:solidFill>
            <a:latin typeface="Times New Roman" pitchFamily="18" charset="0"/>
            <a:cs typeface="Times New Roman" pitchFamily="18" charset="0"/>
          </a:endParaRPr>
        </a:p>
      </dgm:t>
    </dgm:pt>
    <dgm:pt modelId="{3A0F2353-9E8B-4902-84DD-DDF34904BDB7}" type="parTrans" cxnId="{7DFBC6E1-F028-4C6B-BF24-3FE12FC86865}">
      <dgm:prSet/>
      <dgm:spPr/>
      <dgm:t>
        <a:bodyPr/>
        <a:lstStyle/>
        <a:p>
          <a:endParaRPr lang="en-US"/>
        </a:p>
      </dgm:t>
    </dgm:pt>
    <dgm:pt modelId="{B55FBA72-6D72-4DE9-984D-729E5010EDAD}" type="sibTrans" cxnId="{7DFBC6E1-F028-4C6B-BF24-3FE12FC86865}">
      <dgm:prSet/>
      <dgm:spPr/>
      <dgm:t>
        <a:bodyPr/>
        <a:lstStyle/>
        <a:p>
          <a:endParaRPr lang="en-US"/>
        </a:p>
      </dgm:t>
    </dgm:pt>
    <dgm:pt modelId="{085764DD-D265-4E14-B6C1-F7D1A9F6C801}" type="pres">
      <dgm:prSet presAssocID="{963B84AB-8D26-444C-8842-36C8462E0E09}" presName="composite" presStyleCnt="0">
        <dgm:presLayoutVars>
          <dgm:chMax val="1"/>
          <dgm:dir/>
          <dgm:resizeHandles val="exact"/>
        </dgm:presLayoutVars>
      </dgm:prSet>
      <dgm:spPr/>
      <dgm:t>
        <a:bodyPr/>
        <a:lstStyle/>
        <a:p>
          <a:endParaRPr lang="en-US"/>
        </a:p>
      </dgm:t>
    </dgm:pt>
    <dgm:pt modelId="{A2FB2EEF-18CF-42EC-BB2D-F88351219103}" type="pres">
      <dgm:prSet presAssocID="{963B84AB-8D26-444C-8842-36C8462E0E09}" presName="radial" presStyleCnt="0">
        <dgm:presLayoutVars>
          <dgm:animLvl val="ctr"/>
        </dgm:presLayoutVars>
      </dgm:prSet>
      <dgm:spPr/>
    </dgm:pt>
    <dgm:pt modelId="{1AD435EE-1A5A-4FF8-8F67-5E8E3004389E}" type="pres">
      <dgm:prSet presAssocID="{0528A9B4-A4DE-44D2-8D65-BAFDE50BA8E8}" presName="centerShape" presStyleLbl="vennNode1" presStyleIdx="0" presStyleCnt="6"/>
      <dgm:spPr/>
      <dgm:t>
        <a:bodyPr/>
        <a:lstStyle/>
        <a:p>
          <a:endParaRPr lang="en-US"/>
        </a:p>
      </dgm:t>
    </dgm:pt>
    <dgm:pt modelId="{0E0A27C8-47EB-475A-9B95-43DB5F26C03F}" type="pres">
      <dgm:prSet presAssocID="{B1506358-B10F-4B8E-A77A-533B86C77CC6}" presName="node" presStyleLbl="vennNode1" presStyleIdx="1" presStyleCnt="6">
        <dgm:presLayoutVars>
          <dgm:bulletEnabled val="1"/>
        </dgm:presLayoutVars>
      </dgm:prSet>
      <dgm:spPr/>
      <dgm:t>
        <a:bodyPr/>
        <a:lstStyle/>
        <a:p>
          <a:endParaRPr lang="en-US"/>
        </a:p>
      </dgm:t>
    </dgm:pt>
    <dgm:pt modelId="{0C1FFAE0-E87C-46C5-9DB0-4AF85B1070A4}" type="pres">
      <dgm:prSet presAssocID="{1625B684-39C4-4A4A-8A8D-79038ADA6177}" presName="node" presStyleLbl="vennNode1" presStyleIdx="2" presStyleCnt="6">
        <dgm:presLayoutVars>
          <dgm:bulletEnabled val="1"/>
        </dgm:presLayoutVars>
      </dgm:prSet>
      <dgm:spPr/>
      <dgm:t>
        <a:bodyPr/>
        <a:lstStyle/>
        <a:p>
          <a:endParaRPr lang="en-US"/>
        </a:p>
      </dgm:t>
    </dgm:pt>
    <dgm:pt modelId="{BDC476DA-36D9-40A2-A284-58ACD8513550}" type="pres">
      <dgm:prSet presAssocID="{E41F6EE1-01A8-40F5-892A-731B312F1E18}" presName="node" presStyleLbl="vennNode1" presStyleIdx="3" presStyleCnt="6">
        <dgm:presLayoutVars>
          <dgm:bulletEnabled val="1"/>
        </dgm:presLayoutVars>
      </dgm:prSet>
      <dgm:spPr/>
      <dgm:t>
        <a:bodyPr/>
        <a:lstStyle/>
        <a:p>
          <a:endParaRPr lang="en-US"/>
        </a:p>
      </dgm:t>
    </dgm:pt>
    <dgm:pt modelId="{7807A30C-44FF-4E67-8631-4E842709218B}" type="pres">
      <dgm:prSet presAssocID="{1EF97E7A-21D8-465E-8CEA-2DE9FF5EA725}" presName="node" presStyleLbl="vennNode1" presStyleIdx="4" presStyleCnt="6">
        <dgm:presLayoutVars>
          <dgm:bulletEnabled val="1"/>
        </dgm:presLayoutVars>
      </dgm:prSet>
      <dgm:spPr/>
      <dgm:t>
        <a:bodyPr/>
        <a:lstStyle/>
        <a:p>
          <a:endParaRPr lang="en-US"/>
        </a:p>
      </dgm:t>
    </dgm:pt>
    <dgm:pt modelId="{B33CF4AE-8D0C-4B4A-AD0C-C9C8E146D2A0}" type="pres">
      <dgm:prSet presAssocID="{E68775B3-9B33-4022-9797-0EF34FCBDF1B}" presName="node" presStyleLbl="vennNode1" presStyleIdx="5" presStyleCnt="6">
        <dgm:presLayoutVars>
          <dgm:bulletEnabled val="1"/>
        </dgm:presLayoutVars>
      </dgm:prSet>
      <dgm:spPr/>
      <dgm:t>
        <a:bodyPr/>
        <a:lstStyle/>
        <a:p>
          <a:endParaRPr lang="en-US"/>
        </a:p>
      </dgm:t>
    </dgm:pt>
  </dgm:ptLst>
  <dgm:cxnLst>
    <dgm:cxn modelId="{A821B29B-A62B-4D98-903A-089B29D644D4}" srcId="{0528A9B4-A4DE-44D2-8D65-BAFDE50BA8E8}" destId="{B1506358-B10F-4B8E-A77A-533B86C77CC6}" srcOrd="0" destOrd="0" parTransId="{685F47E3-A56A-4DBF-9305-4A42DEF59DF9}" sibTransId="{9B1724B0-1D9C-4033-AA7A-1DCA014B36EE}"/>
    <dgm:cxn modelId="{8F12D60A-303D-4D58-90D0-580AEF83B1B2}" srcId="{0528A9B4-A4DE-44D2-8D65-BAFDE50BA8E8}" destId="{1EF97E7A-21D8-465E-8CEA-2DE9FF5EA725}" srcOrd="3" destOrd="0" parTransId="{9F7478C2-9980-4A60-A463-A3136E2436D6}" sibTransId="{3B7A1AFB-B3F2-42DC-A45D-734BB9AC63A3}"/>
    <dgm:cxn modelId="{C0404FF2-EBD6-4D63-9550-7F2E7605C8BD}" type="presOf" srcId="{1625B684-39C4-4A4A-8A8D-79038ADA6177}" destId="{0C1FFAE0-E87C-46C5-9DB0-4AF85B1070A4}" srcOrd="0" destOrd="0" presId="urn:microsoft.com/office/officeart/2005/8/layout/radial3"/>
    <dgm:cxn modelId="{F4210D91-95A3-4C82-8F83-F0E2FA626061}" srcId="{0528A9B4-A4DE-44D2-8D65-BAFDE50BA8E8}" destId="{1625B684-39C4-4A4A-8A8D-79038ADA6177}" srcOrd="1" destOrd="0" parTransId="{6E68DBBC-4EE8-4F3F-A19E-53C986851E9A}" sibTransId="{6171EE65-8AC5-4688-8DAD-CF5AE054F5D1}"/>
    <dgm:cxn modelId="{0DB39EDB-2716-47FE-9A7B-A69DC71D1947}" type="presOf" srcId="{0528A9B4-A4DE-44D2-8D65-BAFDE50BA8E8}" destId="{1AD435EE-1A5A-4FF8-8F67-5E8E3004389E}" srcOrd="0" destOrd="0" presId="urn:microsoft.com/office/officeart/2005/8/layout/radial3"/>
    <dgm:cxn modelId="{739E6C69-065A-4908-8C72-EDD5ECE656A7}" type="presOf" srcId="{963B84AB-8D26-444C-8842-36C8462E0E09}" destId="{085764DD-D265-4E14-B6C1-F7D1A9F6C801}" srcOrd="0" destOrd="0" presId="urn:microsoft.com/office/officeart/2005/8/layout/radial3"/>
    <dgm:cxn modelId="{9114A938-DBBE-406D-9346-3A39FA51D6D7}" srcId="{963B84AB-8D26-444C-8842-36C8462E0E09}" destId="{0528A9B4-A4DE-44D2-8D65-BAFDE50BA8E8}" srcOrd="0" destOrd="0" parTransId="{90CE2CE8-558A-4034-A929-5CA1DD4A3097}" sibTransId="{D9397DD0-112E-4A58-9D4C-446E64897D09}"/>
    <dgm:cxn modelId="{43BB7BB0-381A-4217-AD2F-D51A9DD8902C}" type="presOf" srcId="{E41F6EE1-01A8-40F5-892A-731B312F1E18}" destId="{BDC476DA-36D9-40A2-A284-58ACD8513550}" srcOrd="0" destOrd="0" presId="urn:microsoft.com/office/officeart/2005/8/layout/radial3"/>
    <dgm:cxn modelId="{44BFB82E-144C-4EE8-A5D8-DC6473BAF2E6}" srcId="{0528A9B4-A4DE-44D2-8D65-BAFDE50BA8E8}" destId="{E41F6EE1-01A8-40F5-892A-731B312F1E18}" srcOrd="2" destOrd="0" parTransId="{3EB8260C-3A2A-4C62-A03A-055740E2F2B4}" sibTransId="{2808E33F-7136-4A9A-803F-605EF5F3F0DE}"/>
    <dgm:cxn modelId="{AF39E686-63DC-48CA-B3AF-3B88A385566A}" type="presOf" srcId="{1EF97E7A-21D8-465E-8CEA-2DE9FF5EA725}" destId="{7807A30C-44FF-4E67-8631-4E842709218B}" srcOrd="0" destOrd="0" presId="urn:microsoft.com/office/officeart/2005/8/layout/radial3"/>
    <dgm:cxn modelId="{7DFBC6E1-F028-4C6B-BF24-3FE12FC86865}" srcId="{0528A9B4-A4DE-44D2-8D65-BAFDE50BA8E8}" destId="{E68775B3-9B33-4022-9797-0EF34FCBDF1B}" srcOrd="4" destOrd="0" parTransId="{3A0F2353-9E8B-4902-84DD-DDF34904BDB7}" sibTransId="{B55FBA72-6D72-4DE9-984D-729E5010EDAD}"/>
    <dgm:cxn modelId="{93753847-7B00-4D3D-9834-664F2F507E30}" type="presOf" srcId="{B1506358-B10F-4B8E-A77A-533B86C77CC6}" destId="{0E0A27C8-47EB-475A-9B95-43DB5F26C03F}" srcOrd="0" destOrd="0" presId="urn:microsoft.com/office/officeart/2005/8/layout/radial3"/>
    <dgm:cxn modelId="{F0BDDBC6-029C-4261-81D4-3E611402387E}" type="presOf" srcId="{E68775B3-9B33-4022-9797-0EF34FCBDF1B}" destId="{B33CF4AE-8D0C-4B4A-AD0C-C9C8E146D2A0}" srcOrd="0" destOrd="0" presId="urn:microsoft.com/office/officeart/2005/8/layout/radial3"/>
    <dgm:cxn modelId="{4720E408-E5F6-465D-BDD2-6843ACFF9726}" type="presParOf" srcId="{085764DD-D265-4E14-B6C1-F7D1A9F6C801}" destId="{A2FB2EEF-18CF-42EC-BB2D-F88351219103}" srcOrd="0" destOrd="0" presId="urn:microsoft.com/office/officeart/2005/8/layout/radial3"/>
    <dgm:cxn modelId="{6977BE39-0C97-41A3-8887-5AEBAA52032E}" type="presParOf" srcId="{A2FB2EEF-18CF-42EC-BB2D-F88351219103}" destId="{1AD435EE-1A5A-4FF8-8F67-5E8E3004389E}" srcOrd="0" destOrd="0" presId="urn:microsoft.com/office/officeart/2005/8/layout/radial3"/>
    <dgm:cxn modelId="{40304F94-0C23-4CA2-865E-80BFF43A6872}" type="presParOf" srcId="{A2FB2EEF-18CF-42EC-BB2D-F88351219103}" destId="{0E0A27C8-47EB-475A-9B95-43DB5F26C03F}" srcOrd="1" destOrd="0" presId="urn:microsoft.com/office/officeart/2005/8/layout/radial3"/>
    <dgm:cxn modelId="{0BB3D9C3-BA44-44B1-9512-A641A38DF51B}" type="presParOf" srcId="{A2FB2EEF-18CF-42EC-BB2D-F88351219103}" destId="{0C1FFAE0-E87C-46C5-9DB0-4AF85B1070A4}" srcOrd="2" destOrd="0" presId="urn:microsoft.com/office/officeart/2005/8/layout/radial3"/>
    <dgm:cxn modelId="{CE29849A-84F9-4AB7-B6FF-FB64582B76B0}" type="presParOf" srcId="{A2FB2EEF-18CF-42EC-BB2D-F88351219103}" destId="{BDC476DA-36D9-40A2-A284-58ACD8513550}" srcOrd="3" destOrd="0" presId="urn:microsoft.com/office/officeart/2005/8/layout/radial3"/>
    <dgm:cxn modelId="{B87F8FA4-C260-4913-8C02-B89FC29568AD}" type="presParOf" srcId="{A2FB2EEF-18CF-42EC-BB2D-F88351219103}" destId="{7807A30C-44FF-4E67-8631-4E842709218B}" srcOrd="4" destOrd="0" presId="urn:microsoft.com/office/officeart/2005/8/layout/radial3"/>
    <dgm:cxn modelId="{EEB0E9D1-A092-4C0B-8992-C07055E22665}" type="presParOf" srcId="{A2FB2EEF-18CF-42EC-BB2D-F88351219103}" destId="{B33CF4AE-8D0C-4B4A-AD0C-C9C8E146D2A0}" srcOrd="5" destOrd="0" presId="urn:microsoft.com/office/officeart/2005/8/layout/radial3"/>
  </dgm:cxnLst>
  <dgm:bg/>
  <dgm:whole/>
</dgm:dataModel>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466054-BEBD-44EC-9A5B-79A9DDCF6FBC}" type="datetimeFigureOut">
              <a:rPr lang="en-US" smtClean="0"/>
              <a:pPr/>
              <a:t>4/12/2023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C2785B-4B2C-495A-83D9-9A072811308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9C2785B-4B2C-495A-83D9-9A0728113089}"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9C2785B-4B2C-495A-83D9-9A0728113089}" type="slidenum">
              <a:rPr lang="en-US" smtClean="0"/>
              <a:pPr/>
              <a:t>10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9C2785B-4B2C-495A-83D9-9A0728113089}" type="slidenum">
              <a:rPr lang="en-US" smtClean="0"/>
              <a:pPr/>
              <a:t>11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9C2785B-4B2C-495A-83D9-9A0728113089}" type="slidenum">
              <a:rPr lang="en-US" smtClean="0"/>
              <a:pPr/>
              <a:t>12</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9C2785B-4B2C-495A-83D9-9A0728113089}" type="slidenum">
              <a:rPr lang="en-US" smtClean="0"/>
              <a:pPr/>
              <a:t>13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9C2785B-4B2C-495A-83D9-9A0728113089}" type="slidenum">
              <a:rPr lang="en-US" smtClean="0"/>
              <a:pPr/>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C895E4-E82F-4831-BBFB-AF79869B9D45}" type="datetimeFigureOut">
              <a:rPr lang="en-US" smtClean="0"/>
              <a:pPr/>
              <a:t>4/12/2023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E3FB75-0DFA-4925-AC30-6C1716C4029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C895E4-E82F-4831-BBFB-AF79869B9D45}" type="datetimeFigureOut">
              <a:rPr lang="en-US" smtClean="0"/>
              <a:pPr/>
              <a:t>4/12/2023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E3FB75-0DFA-4925-AC30-6C1716C4029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C895E4-E82F-4831-BBFB-AF79869B9D45}" type="datetimeFigureOut">
              <a:rPr lang="en-US" smtClean="0"/>
              <a:pPr/>
              <a:t>4/12/2023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E3FB75-0DFA-4925-AC30-6C1716C4029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C895E4-E82F-4831-BBFB-AF79869B9D45}" type="datetimeFigureOut">
              <a:rPr lang="en-US" smtClean="0"/>
              <a:pPr/>
              <a:t>4/12/2023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E3FB75-0DFA-4925-AC30-6C1716C4029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C895E4-E82F-4831-BBFB-AF79869B9D45}" type="datetimeFigureOut">
              <a:rPr lang="en-US" smtClean="0"/>
              <a:pPr/>
              <a:t>4/12/2023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E3FB75-0DFA-4925-AC30-6C1716C4029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C895E4-E82F-4831-BBFB-AF79869B9D45}" type="datetimeFigureOut">
              <a:rPr lang="en-US" smtClean="0"/>
              <a:pPr/>
              <a:t>4/12/2023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E3FB75-0DFA-4925-AC30-6C1716C4029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895E4-E82F-4831-BBFB-AF79869B9D45}" type="datetimeFigureOut">
              <a:rPr lang="en-US" smtClean="0"/>
              <a:pPr/>
              <a:t>4/12/2023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E3FB75-0DFA-4925-AC30-6C1716C4029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C895E4-E82F-4831-BBFB-AF79869B9D45}" type="datetimeFigureOut">
              <a:rPr lang="en-US" smtClean="0"/>
              <a:pPr/>
              <a:t>4/12/2023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E3FB75-0DFA-4925-AC30-6C1716C4029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C895E4-E82F-4831-BBFB-AF79869B9D45}" type="datetimeFigureOut">
              <a:rPr lang="en-US" smtClean="0"/>
              <a:pPr/>
              <a:t>4/12/2023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E3FB75-0DFA-4925-AC30-6C1716C4029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C895E4-E82F-4831-BBFB-AF79869B9D45}" type="datetimeFigureOut">
              <a:rPr lang="en-US" smtClean="0"/>
              <a:pPr/>
              <a:t>4/12/2023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E3FB75-0DFA-4925-AC30-6C1716C4029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C895E4-E82F-4831-BBFB-AF79869B9D45}" type="datetimeFigureOut">
              <a:rPr lang="en-US" smtClean="0"/>
              <a:pPr/>
              <a:t>4/12/2023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E3FB75-0DFA-4925-AC30-6C1716C4029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0C895E4-E82F-4831-BBFB-AF79869B9D45}" type="datetimeFigureOut">
              <a:rPr lang="en-US" smtClean="0"/>
              <a:pPr/>
              <a:t>4/12/2023</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6E3FB75-0DFA-4925-AC30-6C1716C4029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42.jpeg"/><Relationship Id="rId4" Type="http://schemas.openxmlformats.org/officeDocument/2006/relationships/image" Target="../media/image36.png"/><Relationship Id="rId9" Type="http://schemas.openxmlformats.org/officeDocument/2006/relationships/image" Target="../media/image41.jpeg"/></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hyperlink" Target="https://piktochart.com/wp-content/uploads/2015/08/Captura-de-pantalla-2015-08-09-a-las-18.08.54.png"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666750"/>
            <a:ext cx="7772400" cy="1102519"/>
          </a:xfrm>
        </p:spPr>
        <p:txBody>
          <a:bodyPr>
            <a:noAutofit/>
          </a:bodyPr>
          <a:lstStyle/>
          <a:p>
            <a:r>
              <a:rPr lang="en-US" sz="6000" b="1" dirty="0" smtClean="0">
                <a:solidFill>
                  <a:srgbClr val="FF0000"/>
                </a:solidFill>
                <a:latin typeface="Times New Roman" pitchFamily="18" charset="0"/>
                <a:cs typeface="Times New Roman" pitchFamily="18" charset="0"/>
              </a:rPr>
              <a:t>INFOGRAPHICS</a:t>
            </a:r>
          </a:p>
        </p:txBody>
      </p:sp>
      <p:sp>
        <p:nvSpPr>
          <p:cNvPr id="3" name="Subtitle 2"/>
          <p:cNvSpPr>
            <a:spLocks noGrp="1"/>
          </p:cNvSpPr>
          <p:nvPr>
            <p:ph type="subTitle" idx="1"/>
          </p:nvPr>
        </p:nvSpPr>
        <p:spPr>
          <a:xfrm>
            <a:off x="1371600" y="2495550"/>
            <a:ext cx="6400800" cy="1733550"/>
          </a:xfrm>
        </p:spPr>
        <p:txBody>
          <a:bodyPr>
            <a:normAutofit/>
          </a:bodyPr>
          <a:lstStyle/>
          <a:p>
            <a:endParaRPr lang="en-US" b="1" dirty="0" smtClean="0">
              <a:solidFill>
                <a:srgbClr val="FF0000"/>
              </a:solidFill>
              <a:latin typeface="Times New Roman" pitchFamily="18" charset="0"/>
              <a:cs typeface="Times New Roman" pitchFamily="18" charset="0"/>
            </a:endParaRPr>
          </a:p>
          <a:p>
            <a:r>
              <a:rPr lang="en-US" sz="2000" dirty="0" smtClean="0">
                <a:latin typeface="Times New Roman" pitchFamily="18" charset="0"/>
                <a:cs typeface="Times New Roman" pitchFamily="18" charset="0"/>
              </a:rPr>
              <a:t>James Afamefuna Ozoagu</a:t>
            </a: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descr="Production Process Business in Singapore: Definition and Types"/>
          <p:cNvPicPr>
            <a:picLocks noChangeAspect="1" noChangeArrowheads="1"/>
          </p:cNvPicPr>
          <p:nvPr/>
        </p:nvPicPr>
        <p:blipFill>
          <a:blip r:embed="rId3"/>
          <a:srcRect/>
          <a:stretch>
            <a:fillRect/>
          </a:stretch>
        </p:blipFill>
        <p:spPr bwMode="auto">
          <a:xfrm>
            <a:off x="1752600" y="2495550"/>
            <a:ext cx="4343400" cy="2107407"/>
          </a:xfrm>
          <a:prstGeom prst="rect">
            <a:avLst/>
          </a:prstGeom>
          <a:ln>
            <a:noFill/>
          </a:ln>
          <a:effectLst>
            <a:softEdge rad="112500"/>
          </a:effectLst>
        </p:spPr>
      </p:pic>
      <p:pic>
        <p:nvPicPr>
          <p:cNvPr id="1038" name="Picture 14" descr="Two Men with Megaphones for Information Stock Illustration - Illustration  of query, holding: 24792543"/>
          <p:cNvPicPr>
            <a:picLocks noChangeAspect="1" noChangeArrowheads="1"/>
          </p:cNvPicPr>
          <p:nvPr/>
        </p:nvPicPr>
        <p:blipFill>
          <a:blip r:embed="rId4" cstate="print"/>
          <a:srcRect l="5459" t="13180" r="2629" b="18995"/>
          <a:stretch>
            <a:fillRect/>
          </a:stretch>
        </p:blipFill>
        <p:spPr bwMode="auto">
          <a:xfrm rot="21358751">
            <a:off x="3244779" y="1227897"/>
            <a:ext cx="3013023" cy="1371600"/>
          </a:xfrm>
          <a:prstGeom prst="rect">
            <a:avLst/>
          </a:prstGeom>
          <a:noFill/>
        </p:spPr>
      </p:pic>
      <p:pic>
        <p:nvPicPr>
          <p:cNvPr id="1026" name="Picture 2" descr="100+ Free Arguing &amp; Argue Images - Pixabay"/>
          <p:cNvPicPr>
            <a:picLocks noChangeAspect="1" noChangeArrowheads="1"/>
          </p:cNvPicPr>
          <p:nvPr/>
        </p:nvPicPr>
        <p:blipFill>
          <a:blip r:embed="rId5"/>
          <a:srcRect/>
          <a:stretch>
            <a:fillRect/>
          </a:stretch>
        </p:blipFill>
        <p:spPr bwMode="auto">
          <a:xfrm>
            <a:off x="304800" y="819150"/>
            <a:ext cx="2524592" cy="135086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36" name="Picture 12" descr="Create amazing powerpoint presentation truly professional by Verba_v |  Fiverr"/>
          <p:cNvPicPr>
            <a:picLocks noChangeAspect="1" noChangeArrowheads="1"/>
          </p:cNvPicPr>
          <p:nvPr/>
        </p:nvPicPr>
        <p:blipFill>
          <a:blip r:embed="rId6"/>
          <a:srcRect/>
          <a:stretch>
            <a:fillRect/>
          </a:stretch>
        </p:blipFill>
        <p:spPr bwMode="auto">
          <a:xfrm>
            <a:off x="5867399" y="1428750"/>
            <a:ext cx="3276601" cy="2114550"/>
          </a:xfrm>
          <a:prstGeom prst="rect">
            <a:avLst/>
          </a:prstGeom>
          <a:noFill/>
        </p:spPr>
      </p:pic>
      <p:sp>
        <p:nvSpPr>
          <p:cNvPr id="1028" name="AutoShape 4" descr="Production Process Business in Singapore: Definition and Types"/>
          <p:cNvSpPr>
            <a:spLocks noChangeAspect="1" noChangeArrowheads="1"/>
          </p:cNvSpPr>
          <p:nvPr/>
        </p:nvSpPr>
        <p:spPr bwMode="auto">
          <a:xfrm>
            <a:off x="155575" y="-108347"/>
            <a:ext cx="304800" cy="2286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Production Process Business in Singapore: Definition and Types"/>
          <p:cNvSpPr>
            <a:spLocks noChangeAspect="1" noChangeArrowheads="1"/>
          </p:cNvSpPr>
          <p:nvPr/>
        </p:nvSpPr>
        <p:spPr bwMode="auto">
          <a:xfrm>
            <a:off x="155575" y="-108347"/>
            <a:ext cx="304800" cy="2286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2" name="AutoShape 8" descr="Production Process Business in Singapore: Definition and Types"/>
          <p:cNvSpPr>
            <a:spLocks noChangeAspect="1" noChangeArrowheads="1"/>
          </p:cNvSpPr>
          <p:nvPr/>
        </p:nvSpPr>
        <p:spPr bwMode="auto">
          <a:xfrm>
            <a:off x="155575" y="-108347"/>
            <a:ext cx="304800" cy="2286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9" name="TextBox 8"/>
          <p:cNvSpPr txBox="1"/>
          <p:nvPr/>
        </p:nvSpPr>
        <p:spPr>
          <a:xfrm>
            <a:off x="1066800" y="2266950"/>
            <a:ext cx="1612942" cy="461665"/>
          </a:xfrm>
          <a:prstGeom prst="rect">
            <a:avLst/>
          </a:prstGeom>
          <a:noFill/>
        </p:spPr>
        <p:txBody>
          <a:bodyPr wrap="none" rtlCol="0">
            <a:spAutoFit/>
          </a:bodyPr>
          <a:lstStyle/>
          <a:p>
            <a:r>
              <a:rPr lang="en-US" sz="2400" b="1" dirty="0" smtClean="0">
                <a:solidFill>
                  <a:srgbClr val="FF0000"/>
                </a:solidFill>
                <a:latin typeface="Times New Roman" pitchFamily="18" charset="0"/>
                <a:cs typeface="Times New Roman" pitchFamily="18" charset="0"/>
              </a:rPr>
              <a:t>Argument </a:t>
            </a:r>
            <a:endParaRPr lang="en-US" sz="2400" b="1" dirty="0">
              <a:solidFill>
                <a:srgbClr val="FF0000"/>
              </a:solidFill>
              <a:latin typeface="Times New Roman" pitchFamily="18" charset="0"/>
              <a:cs typeface="Times New Roman" pitchFamily="18" charset="0"/>
            </a:endParaRPr>
          </a:p>
        </p:txBody>
      </p:sp>
      <p:sp>
        <p:nvSpPr>
          <p:cNvPr id="10" name="TextBox 9"/>
          <p:cNvSpPr txBox="1"/>
          <p:nvPr/>
        </p:nvSpPr>
        <p:spPr>
          <a:xfrm>
            <a:off x="3429000" y="4476750"/>
            <a:ext cx="1802929" cy="461665"/>
          </a:xfrm>
          <a:prstGeom prst="rect">
            <a:avLst/>
          </a:prstGeom>
          <a:noFill/>
        </p:spPr>
        <p:txBody>
          <a:bodyPr wrap="none" rtlCol="0">
            <a:spAutoFit/>
          </a:bodyPr>
          <a:lstStyle/>
          <a:p>
            <a:r>
              <a:rPr lang="en-US" sz="2400" b="1" dirty="0" smtClean="0">
                <a:solidFill>
                  <a:srgbClr val="FF0000"/>
                </a:solidFill>
                <a:latin typeface="Times New Roman" pitchFamily="18" charset="0"/>
                <a:cs typeface="Times New Roman" pitchFamily="18" charset="0"/>
              </a:rPr>
              <a:t>Production  </a:t>
            </a:r>
            <a:endParaRPr lang="en-US" sz="2400" b="1" dirty="0">
              <a:solidFill>
                <a:srgbClr val="FF0000"/>
              </a:solidFill>
              <a:latin typeface="Times New Roman" pitchFamily="18" charset="0"/>
              <a:cs typeface="Times New Roman" pitchFamily="18" charset="0"/>
            </a:endParaRPr>
          </a:p>
        </p:txBody>
      </p:sp>
      <p:sp>
        <p:nvSpPr>
          <p:cNvPr id="11" name="TextBox 10"/>
          <p:cNvSpPr txBox="1"/>
          <p:nvPr/>
        </p:nvSpPr>
        <p:spPr>
          <a:xfrm>
            <a:off x="7010401" y="3333750"/>
            <a:ext cx="1981199" cy="461665"/>
          </a:xfrm>
          <a:prstGeom prst="rect">
            <a:avLst/>
          </a:prstGeom>
          <a:noFill/>
        </p:spPr>
        <p:txBody>
          <a:bodyPr wrap="square" rtlCol="0">
            <a:spAutoFit/>
          </a:bodyPr>
          <a:lstStyle/>
          <a:p>
            <a:pPr algn="ctr"/>
            <a:r>
              <a:rPr lang="en-US" sz="2400" b="1" dirty="0" smtClean="0">
                <a:solidFill>
                  <a:srgbClr val="FF0000"/>
                </a:solidFill>
                <a:latin typeface="Times New Roman" pitchFamily="18" charset="0"/>
                <a:cs typeface="Times New Roman" pitchFamily="18" charset="0"/>
              </a:rPr>
              <a:t>Infographics   </a:t>
            </a:r>
            <a:endParaRPr lang="en-US" sz="2400" b="1" dirty="0">
              <a:solidFill>
                <a:srgbClr val="FF0000"/>
              </a:solidFill>
              <a:latin typeface="Times New Roman" pitchFamily="18" charset="0"/>
              <a:cs typeface="Times New Roman" pitchFamily="18" charset="0"/>
            </a:endParaRPr>
          </a:p>
        </p:txBody>
      </p:sp>
      <p:sp>
        <p:nvSpPr>
          <p:cNvPr id="12" name="TextBox 11"/>
          <p:cNvSpPr txBox="1"/>
          <p:nvPr/>
        </p:nvSpPr>
        <p:spPr>
          <a:xfrm>
            <a:off x="0" y="-19050"/>
            <a:ext cx="9144000" cy="707886"/>
          </a:xfrm>
          <a:prstGeom prst="rect">
            <a:avLst/>
          </a:prstGeom>
          <a:noFill/>
        </p:spPr>
        <p:txBody>
          <a:bodyPr wrap="square" rtlCol="0">
            <a:spAutoFit/>
          </a:bodyPr>
          <a:lstStyle/>
          <a:p>
            <a:pPr algn="ctr"/>
            <a:r>
              <a:rPr lang="en-US" sz="4000" b="1" dirty="0" smtClean="0">
                <a:solidFill>
                  <a:srgbClr val="FF0000"/>
                </a:solidFill>
                <a:latin typeface="Times New Roman" pitchFamily="18" charset="0"/>
                <a:cs typeface="Times New Roman" pitchFamily="18" charset="0"/>
              </a:rPr>
              <a:t>Introduction </a:t>
            </a:r>
            <a:endParaRPr lang="en-US" sz="4000"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209550"/>
            <a:ext cx="4953000" cy="3987800"/>
            <a:chOff x="0" y="209550"/>
            <a:chExt cx="5669280" cy="4064000"/>
          </a:xfrm>
        </p:grpSpPr>
        <p:graphicFrame>
          <p:nvGraphicFramePr>
            <p:cNvPr id="4" name="Diagram 3"/>
            <p:cNvGraphicFramePr/>
            <p:nvPr/>
          </p:nvGraphicFramePr>
          <p:xfrm>
            <a:off x="0" y="209550"/>
            <a:ext cx="566928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2362200" y="1809750"/>
              <a:ext cx="976549" cy="646331"/>
            </a:xfrm>
            <a:prstGeom prst="rect">
              <a:avLst/>
            </a:prstGeom>
            <a:noFill/>
          </p:spPr>
          <p:txBody>
            <a:bodyPr wrap="none" rtlCol="0">
              <a:spAutoFit/>
            </a:bodyPr>
            <a:lstStyle/>
            <a:p>
              <a:pPr algn="ctr"/>
              <a:r>
                <a:rPr lang="en-US" b="1" dirty="0" smtClean="0">
                  <a:solidFill>
                    <a:schemeClr val="bg1"/>
                  </a:solidFill>
                </a:rPr>
                <a:t>Virtual </a:t>
              </a:r>
            </a:p>
            <a:p>
              <a:pPr algn="ctr"/>
              <a:r>
                <a:rPr lang="en-US" b="1" dirty="0" smtClean="0">
                  <a:solidFill>
                    <a:schemeClr val="bg1"/>
                  </a:solidFill>
                </a:rPr>
                <a:t>Leaning </a:t>
              </a:r>
              <a:endParaRPr lang="en-US" b="1" dirty="0">
                <a:solidFill>
                  <a:schemeClr val="bg1"/>
                </a:solidFill>
              </a:endParaRPr>
            </a:p>
          </p:txBody>
        </p:sp>
      </p:grpSp>
      <p:sp>
        <p:nvSpPr>
          <p:cNvPr id="6" name="TextBox 5"/>
          <p:cNvSpPr txBox="1"/>
          <p:nvPr/>
        </p:nvSpPr>
        <p:spPr>
          <a:xfrm>
            <a:off x="4572000" y="1324332"/>
            <a:ext cx="4419600" cy="2523768"/>
          </a:xfrm>
          <a:prstGeom prst="rect">
            <a:avLst/>
          </a:prstGeom>
          <a:noFill/>
        </p:spPr>
        <p:txBody>
          <a:bodyPr wrap="square" rtlCol="0">
            <a:spAutoFit/>
          </a:bodyPr>
          <a:lstStyle/>
          <a:p>
            <a:pPr marL="231775" indent="-231775" algn="r">
              <a:buFont typeface="Wingdings" pitchFamily="2" charset="2"/>
              <a:buChar char="Ø"/>
            </a:pPr>
            <a:r>
              <a:rPr lang="en-US" sz="2000" b="1" dirty="0" smtClean="0">
                <a:latin typeface="Times New Roman" pitchFamily="18" charset="0"/>
                <a:cs typeface="Times New Roman" pitchFamily="18" charset="0"/>
              </a:rPr>
              <a:t>An </a:t>
            </a:r>
            <a:r>
              <a:rPr lang="en-US" sz="2000" b="1" dirty="0">
                <a:latin typeface="Times New Roman" pitchFamily="18" charset="0"/>
                <a:cs typeface="Times New Roman" pitchFamily="18" charset="0"/>
              </a:rPr>
              <a:t>infographic (short for information graphic) is a type of picture that </a:t>
            </a:r>
            <a:r>
              <a:rPr lang="en-US" sz="2000" b="1" dirty="0" smtClean="0">
                <a:latin typeface="Times New Roman" pitchFamily="18" charset="0"/>
                <a:cs typeface="Times New Roman" pitchFamily="18" charset="0"/>
              </a:rPr>
              <a:t>blends data </a:t>
            </a:r>
            <a:r>
              <a:rPr lang="en-US" sz="2000" b="1" dirty="0">
                <a:latin typeface="Times New Roman" pitchFamily="18" charset="0"/>
                <a:cs typeface="Times New Roman" pitchFamily="18" charset="0"/>
              </a:rPr>
              <a:t>with design, helping individuals and organizations </a:t>
            </a:r>
            <a:r>
              <a:rPr lang="en-US" sz="2000" b="1" dirty="0">
                <a:solidFill>
                  <a:srgbClr val="FF0000"/>
                </a:solidFill>
                <a:latin typeface="Times New Roman" pitchFamily="18" charset="0"/>
                <a:cs typeface="Times New Roman" pitchFamily="18" charset="0"/>
              </a:rPr>
              <a:t>concisely </a:t>
            </a:r>
            <a:r>
              <a:rPr lang="en-US" sz="2000" b="1" dirty="0" smtClean="0">
                <a:solidFill>
                  <a:srgbClr val="FF0000"/>
                </a:solidFill>
                <a:latin typeface="Times New Roman" pitchFamily="18" charset="0"/>
                <a:cs typeface="Times New Roman" pitchFamily="18" charset="0"/>
              </a:rPr>
              <a:t>communicate </a:t>
            </a:r>
            <a:r>
              <a:rPr lang="en-US" sz="2000" b="1" dirty="0" smtClean="0">
                <a:latin typeface="Times New Roman" pitchFamily="18" charset="0"/>
                <a:cs typeface="Times New Roman" pitchFamily="18" charset="0"/>
              </a:rPr>
              <a:t>messages </a:t>
            </a:r>
            <a:r>
              <a:rPr lang="en-US" sz="2000" b="1" dirty="0">
                <a:latin typeface="Times New Roman" pitchFamily="18" charset="0"/>
                <a:cs typeface="Times New Roman" pitchFamily="18" charset="0"/>
              </a:rPr>
              <a:t>to their audience</a:t>
            </a:r>
          </a:p>
          <a:p>
            <a:pPr marL="231775" indent="-231775" algn="just">
              <a:buFont typeface="Wingdings" pitchFamily="2" charset="2"/>
              <a:buChar char="Ø"/>
            </a:pPr>
            <a:endParaRPr lang="en-US" b="1" dirty="0"/>
          </a:p>
        </p:txBody>
      </p:sp>
      <p:sp>
        <p:nvSpPr>
          <p:cNvPr id="8" name="TextBox 7"/>
          <p:cNvSpPr txBox="1"/>
          <p:nvPr/>
        </p:nvSpPr>
        <p:spPr>
          <a:xfrm>
            <a:off x="0" y="57150"/>
            <a:ext cx="9144000" cy="646331"/>
          </a:xfrm>
          <a:prstGeom prst="rect">
            <a:avLst/>
          </a:prstGeom>
          <a:noFill/>
        </p:spPr>
        <p:txBody>
          <a:bodyPr wrap="square" rtlCol="0">
            <a:spAutoFit/>
          </a:bodyPr>
          <a:lstStyle/>
          <a:p>
            <a:pPr algn="ctr"/>
            <a:r>
              <a:rPr lang="en-US" sz="3600" b="1" dirty="0" smtClean="0">
                <a:solidFill>
                  <a:srgbClr val="FF0000"/>
                </a:solidFill>
                <a:latin typeface="Times New Roman" pitchFamily="18" charset="0"/>
                <a:cs typeface="Times New Roman" pitchFamily="18" charset="0"/>
              </a:rPr>
              <a:t>INFOGRAPHICS Defined</a:t>
            </a:r>
            <a:endParaRPr lang="en-US" sz="3600" dirty="0">
              <a:solidFill>
                <a:srgbClr val="FF0000"/>
              </a:solidFill>
              <a:latin typeface="Times New Roman" pitchFamily="18" charset="0"/>
              <a:cs typeface="Times New Roman" pitchFamily="18" charset="0"/>
            </a:endParaRPr>
          </a:p>
        </p:txBody>
      </p:sp>
      <p:sp>
        <p:nvSpPr>
          <p:cNvPr id="9" name="TextBox 8"/>
          <p:cNvSpPr txBox="1"/>
          <p:nvPr/>
        </p:nvSpPr>
        <p:spPr>
          <a:xfrm>
            <a:off x="533400" y="3562350"/>
            <a:ext cx="8458200" cy="1015663"/>
          </a:xfrm>
          <a:prstGeom prst="rect">
            <a:avLst/>
          </a:prstGeom>
          <a:noFill/>
        </p:spPr>
        <p:txBody>
          <a:bodyPr wrap="square" rtlCol="0">
            <a:spAutoFit/>
          </a:bodyPr>
          <a:lstStyle/>
          <a:p>
            <a:pPr marL="231775" indent="-231775" algn="r">
              <a:buFont typeface="Wingdings" pitchFamily="2" charset="2"/>
              <a:buChar char="Ø"/>
            </a:pPr>
            <a:r>
              <a:rPr lang="en-US" sz="2000" b="1" dirty="0" smtClean="0">
                <a:latin typeface="Times New Roman" pitchFamily="18" charset="0"/>
                <a:cs typeface="Times New Roman" pitchFamily="18" charset="0"/>
              </a:rPr>
              <a:t>More formally, an infographic is defined as a </a:t>
            </a:r>
            <a:r>
              <a:rPr lang="en-US" sz="2000" b="1" dirty="0" smtClean="0">
                <a:solidFill>
                  <a:srgbClr val="FF0000"/>
                </a:solidFill>
                <a:latin typeface="Times New Roman" pitchFamily="18" charset="0"/>
                <a:cs typeface="Times New Roman" pitchFamily="18" charset="0"/>
              </a:rPr>
              <a:t>visualization</a:t>
            </a:r>
            <a:r>
              <a:rPr lang="en-US" sz="2000" b="1" dirty="0" smtClean="0">
                <a:latin typeface="Times New Roman" pitchFamily="18" charset="0"/>
                <a:cs typeface="Times New Roman" pitchFamily="18" charset="0"/>
              </a:rPr>
              <a:t> of data or ideas that tries to convey </a:t>
            </a:r>
            <a:r>
              <a:rPr lang="en-US" sz="2000" b="1" dirty="0" smtClean="0">
                <a:solidFill>
                  <a:srgbClr val="FF0000"/>
                </a:solidFill>
                <a:latin typeface="Times New Roman" pitchFamily="18" charset="0"/>
                <a:cs typeface="Times New Roman" pitchFamily="18" charset="0"/>
              </a:rPr>
              <a:t>complex information </a:t>
            </a:r>
            <a:r>
              <a:rPr lang="en-US" sz="2000" b="1" dirty="0" smtClean="0">
                <a:latin typeface="Times New Roman" pitchFamily="18" charset="0"/>
                <a:cs typeface="Times New Roman" pitchFamily="18" charset="0"/>
              </a:rPr>
              <a:t>to an audience in a manner that can be </a:t>
            </a:r>
            <a:r>
              <a:rPr lang="en-US" sz="2000" b="1" dirty="0" smtClean="0">
                <a:solidFill>
                  <a:srgbClr val="FF0000"/>
                </a:solidFill>
                <a:latin typeface="Times New Roman" pitchFamily="18" charset="0"/>
                <a:cs typeface="Times New Roman" pitchFamily="18" charset="0"/>
              </a:rPr>
              <a:t>quickly consumed </a:t>
            </a:r>
            <a:r>
              <a:rPr lang="en-US" sz="2000" b="1" dirty="0" smtClean="0">
                <a:latin typeface="Times New Roman" pitchFamily="18" charset="0"/>
                <a:cs typeface="Times New Roman" pitchFamily="18" charset="0"/>
              </a:rPr>
              <a:t>and </a:t>
            </a:r>
            <a:r>
              <a:rPr lang="en-US" sz="2000" b="1" dirty="0" smtClean="0">
                <a:solidFill>
                  <a:srgbClr val="FF0000"/>
                </a:solidFill>
                <a:latin typeface="Times New Roman" pitchFamily="18" charset="0"/>
                <a:cs typeface="Times New Roman" pitchFamily="18" charset="0"/>
              </a:rPr>
              <a:t>easily understood</a:t>
            </a:r>
            <a:r>
              <a:rPr lang="en-US" sz="2000" b="1" dirty="0" smtClean="0">
                <a:latin typeface="Times New Roman" pitchFamily="18" charset="0"/>
                <a:cs typeface="Times New Roman" pitchFamily="18" charset="0"/>
              </a:rPr>
              <a: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0"/>
            <a:ext cx="8991600" cy="584775"/>
          </a:xfrm>
          <a:prstGeom prst="rect">
            <a:avLst/>
          </a:prstGeom>
          <a:noFill/>
        </p:spPr>
        <p:txBody>
          <a:bodyPr wrap="square" rtlCol="0">
            <a:spAutoFit/>
          </a:bodyPr>
          <a:lstStyle/>
          <a:p>
            <a:pPr algn="ctr"/>
            <a:r>
              <a:rPr lang="en-US" sz="3200" b="1" dirty="0" smtClean="0">
                <a:solidFill>
                  <a:srgbClr val="FF0000"/>
                </a:solidFill>
                <a:latin typeface="Times New Roman" pitchFamily="18" charset="0"/>
                <a:cs typeface="Times New Roman" pitchFamily="18" charset="0"/>
              </a:rPr>
              <a:t>Types of INFOGRAPHIC </a:t>
            </a:r>
            <a:endParaRPr lang="en-US" sz="3200" b="1" dirty="0">
              <a:solidFill>
                <a:srgbClr val="FF0000"/>
              </a:solidFill>
              <a:latin typeface="Times New Roman" pitchFamily="18" charset="0"/>
              <a:cs typeface="Times New Roman" pitchFamily="18" charset="0"/>
            </a:endParaRPr>
          </a:p>
        </p:txBody>
      </p:sp>
      <p:sp>
        <p:nvSpPr>
          <p:cNvPr id="2072" name="AutoShape 24" descr="The hierarchy of needs infographic. Source: http://thumbs.dreamstime.com |  Download Scientific Diagra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73" name="Picture 25" descr="C:\Users\gen-cent\Documents\Infographic\The-hierarchy-of-needs-infographic-Source-http-thumbsdreamstimecom.png"/>
          <p:cNvPicPr>
            <a:picLocks noChangeArrowheads="1"/>
          </p:cNvPicPr>
          <p:nvPr/>
        </p:nvPicPr>
        <p:blipFill>
          <a:blip r:embed="rId2"/>
          <a:srcRect t="18305" b="5462"/>
          <a:stretch>
            <a:fillRect/>
          </a:stretch>
        </p:blipFill>
        <p:spPr bwMode="auto">
          <a:xfrm>
            <a:off x="457200" y="819150"/>
            <a:ext cx="1828800" cy="18288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6" name="Picture 42" descr="Anatomy Of A Software Developer Infographic - e-Learning Infographics"/>
          <p:cNvPicPr>
            <a:picLocks noChangeArrowheads="1"/>
          </p:cNvPicPr>
          <p:nvPr/>
        </p:nvPicPr>
        <p:blipFill>
          <a:blip r:embed="rId3" cstate="print"/>
          <a:srcRect b="8333"/>
          <a:stretch>
            <a:fillRect/>
          </a:stretch>
        </p:blipFill>
        <p:spPr bwMode="auto">
          <a:xfrm>
            <a:off x="4724400" y="3028950"/>
            <a:ext cx="1828800" cy="18288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092" name="Picture 44" descr="Infographic Resume Images - Free Download on Freepik"/>
          <p:cNvPicPr preferRelativeResize="0">
            <a:picLocks noChangeArrowheads="1"/>
          </p:cNvPicPr>
          <p:nvPr/>
        </p:nvPicPr>
        <p:blipFill>
          <a:blip r:embed="rId4" cstate="print"/>
          <a:srcRect/>
          <a:stretch>
            <a:fillRect/>
          </a:stretch>
        </p:blipFill>
        <p:spPr bwMode="auto">
          <a:xfrm>
            <a:off x="4648200" y="895349"/>
            <a:ext cx="1828800" cy="18288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1" name="Picture 2" descr="What is Economics - Definition, Methods, Types - Research Method"/>
          <p:cNvPicPr>
            <a:picLocks noChangeArrowheads="1"/>
          </p:cNvPicPr>
          <p:nvPr/>
        </p:nvPicPr>
        <p:blipFill>
          <a:blip r:embed="rId5" cstate="print"/>
          <a:srcRect t="15605"/>
          <a:stretch>
            <a:fillRect/>
          </a:stretch>
        </p:blipFill>
        <p:spPr bwMode="auto">
          <a:xfrm>
            <a:off x="457200" y="3028950"/>
            <a:ext cx="1828800" cy="18288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4" name="TextBox 13"/>
          <p:cNvSpPr txBox="1"/>
          <p:nvPr/>
        </p:nvSpPr>
        <p:spPr>
          <a:xfrm>
            <a:off x="2514600" y="1123950"/>
            <a:ext cx="2057400" cy="1138773"/>
          </a:xfrm>
          <a:prstGeom prst="rect">
            <a:avLst/>
          </a:prstGeom>
          <a:noFill/>
        </p:spPr>
        <p:txBody>
          <a:bodyPr wrap="square" rtlCol="0">
            <a:spAutoFit/>
          </a:bodyPr>
          <a:lstStyle/>
          <a:p>
            <a:pPr>
              <a:spcBef>
                <a:spcPts val="432"/>
              </a:spcBef>
            </a:pPr>
            <a:r>
              <a:rPr lang="en-US" sz="1700" b="1" dirty="0" smtClean="0">
                <a:solidFill>
                  <a:srgbClr val="FF0000"/>
                </a:solidFill>
                <a:latin typeface="Times New Roman" pitchFamily="18" charset="0"/>
                <a:cs typeface="Times New Roman" pitchFamily="18" charset="0"/>
              </a:rPr>
              <a:t>HIERARCHICAL</a:t>
            </a:r>
            <a:r>
              <a:rPr lang="en-US" sz="1700" dirty="0" smtClean="0">
                <a:solidFill>
                  <a:srgbClr val="FF0000"/>
                </a:solidFill>
                <a:latin typeface="Times New Roman" pitchFamily="18" charset="0"/>
                <a:cs typeface="Times New Roman" pitchFamily="18" charset="0"/>
              </a:rPr>
              <a:t> - </a:t>
            </a:r>
            <a:r>
              <a:rPr lang="en-US" sz="1700" dirty="0" smtClean="0">
                <a:latin typeface="Times New Roman" pitchFamily="18" charset="0"/>
                <a:cs typeface="Times New Roman" pitchFamily="18" charset="0"/>
              </a:rPr>
              <a:t>organizes information according to level </a:t>
            </a:r>
          </a:p>
        </p:txBody>
      </p:sp>
      <p:sp>
        <p:nvSpPr>
          <p:cNvPr id="15" name="TextBox 14"/>
          <p:cNvSpPr txBox="1"/>
          <p:nvPr/>
        </p:nvSpPr>
        <p:spPr>
          <a:xfrm>
            <a:off x="2514600" y="3105150"/>
            <a:ext cx="2057400" cy="1138773"/>
          </a:xfrm>
          <a:prstGeom prst="rect">
            <a:avLst/>
          </a:prstGeom>
          <a:noFill/>
        </p:spPr>
        <p:txBody>
          <a:bodyPr wrap="square" rtlCol="0">
            <a:spAutoFit/>
          </a:bodyPr>
          <a:lstStyle/>
          <a:p>
            <a:r>
              <a:rPr lang="en-US" sz="1700" b="1" dirty="0" smtClean="0">
                <a:solidFill>
                  <a:srgbClr val="FF0000"/>
                </a:solidFill>
                <a:latin typeface="Times New Roman" pitchFamily="18" charset="0"/>
                <a:cs typeface="Times New Roman" pitchFamily="18" charset="0"/>
              </a:rPr>
              <a:t>MIXED CHARTS - </a:t>
            </a:r>
            <a:r>
              <a:rPr lang="en-US" sz="1700" dirty="0" smtClean="0">
                <a:latin typeface="Times New Roman" pitchFamily="18" charset="0"/>
                <a:cs typeface="Times New Roman" pitchFamily="18" charset="0"/>
              </a:rPr>
              <a:t>incorporates different chart and graph formats</a:t>
            </a:r>
          </a:p>
        </p:txBody>
      </p:sp>
      <p:sp>
        <p:nvSpPr>
          <p:cNvPr id="16" name="TextBox 15"/>
          <p:cNvSpPr txBox="1"/>
          <p:nvPr/>
        </p:nvSpPr>
        <p:spPr>
          <a:xfrm>
            <a:off x="6553200" y="1123950"/>
            <a:ext cx="2286000" cy="1138773"/>
          </a:xfrm>
          <a:prstGeom prst="rect">
            <a:avLst/>
          </a:prstGeom>
          <a:noFill/>
        </p:spPr>
        <p:txBody>
          <a:bodyPr wrap="square" rtlCol="0">
            <a:spAutoFit/>
          </a:bodyPr>
          <a:lstStyle/>
          <a:p>
            <a:pPr>
              <a:spcBef>
                <a:spcPts val="432"/>
              </a:spcBef>
            </a:pPr>
            <a:r>
              <a:rPr lang="en-US" sz="1700" b="1" dirty="0" smtClean="0">
                <a:solidFill>
                  <a:srgbClr val="FF0000"/>
                </a:solidFill>
                <a:latin typeface="Times New Roman" pitchFamily="18" charset="0"/>
                <a:cs typeface="Times New Roman" pitchFamily="18" charset="0"/>
              </a:rPr>
              <a:t>VISUAL RESUME </a:t>
            </a:r>
            <a:r>
              <a:rPr lang="en-US" sz="1700" dirty="0" smtClean="0">
                <a:solidFill>
                  <a:srgbClr val="FF0000"/>
                </a:solidFill>
                <a:latin typeface="Times New Roman" pitchFamily="18" charset="0"/>
                <a:cs typeface="Times New Roman" pitchFamily="18" charset="0"/>
              </a:rPr>
              <a:t>- </a:t>
            </a:r>
            <a:r>
              <a:rPr lang="en-US" sz="1700" dirty="0" smtClean="0">
                <a:latin typeface="Times New Roman" pitchFamily="18" charset="0"/>
                <a:cs typeface="Times New Roman" pitchFamily="18" charset="0"/>
              </a:rPr>
              <a:t>using graphic to represent text based word resumes</a:t>
            </a:r>
            <a:endParaRPr lang="en-US" sz="1700" dirty="0">
              <a:latin typeface="Times New Roman" pitchFamily="18" charset="0"/>
              <a:cs typeface="Times New Roman" pitchFamily="18" charset="0"/>
            </a:endParaRPr>
          </a:p>
        </p:txBody>
      </p:sp>
      <p:sp>
        <p:nvSpPr>
          <p:cNvPr id="17" name="TextBox 16"/>
          <p:cNvSpPr txBox="1"/>
          <p:nvPr/>
        </p:nvSpPr>
        <p:spPr>
          <a:xfrm>
            <a:off x="6781800" y="3257550"/>
            <a:ext cx="2362200" cy="1138773"/>
          </a:xfrm>
          <a:prstGeom prst="rect">
            <a:avLst/>
          </a:prstGeom>
          <a:noFill/>
        </p:spPr>
        <p:txBody>
          <a:bodyPr wrap="square" rtlCol="0">
            <a:spAutoFit/>
          </a:bodyPr>
          <a:lstStyle/>
          <a:p>
            <a:pPr>
              <a:spcBef>
                <a:spcPts val="432"/>
              </a:spcBef>
            </a:pPr>
            <a:r>
              <a:rPr lang="en-US" sz="1700" b="1" dirty="0" smtClean="0">
                <a:solidFill>
                  <a:srgbClr val="FF0000"/>
                </a:solidFill>
                <a:latin typeface="Times New Roman" pitchFamily="18" charset="0"/>
                <a:cs typeface="Times New Roman" pitchFamily="18" charset="0"/>
              </a:rPr>
              <a:t>ANATOMICAL - </a:t>
            </a:r>
            <a:r>
              <a:rPr lang="en-US" sz="1700" dirty="0" smtClean="0">
                <a:latin typeface="Times New Roman" pitchFamily="18" charset="0"/>
                <a:cs typeface="Times New Roman" pitchFamily="18" charset="0"/>
              </a:rPr>
              <a:t>Using visual metaphors such as the human body to display information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2" name="AutoShape 24" descr="The hierarchy of needs infographic. Source: http://thumbs.dreamstime.com |  Download Scientific Diagra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4" name="TextBox 13"/>
          <p:cNvSpPr txBox="1"/>
          <p:nvPr/>
        </p:nvSpPr>
        <p:spPr>
          <a:xfrm>
            <a:off x="2590800" y="1123950"/>
            <a:ext cx="1981200" cy="1138773"/>
          </a:xfrm>
          <a:prstGeom prst="rect">
            <a:avLst/>
          </a:prstGeom>
          <a:noFill/>
        </p:spPr>
        <p:txBody>
          <a:bodyPr wrap="square" rtlCol="0">
            <a:spAutoFit/>
          </a:bodyPr>
          <a:lstStyle/>
          <a:p>
            <a:r>
              <a:rPr lang="en-US" sz="1700" b="1" dirty="0" smtClean="0">
                <a:solidFill>
                  <a:srgbClr val="FF0000"/>
                </a:solidFill>
                <a:latin typeface="Times New Roman" pitchFamily="18" charset="0"/>
                <a:cs typeface="Times New Roman" pitchFamily="18" charset="0"/>
              </a:rPr>
              <a:t>HOW TO -</a:t>
            </a:r>
          </a:p>
          <a:p>
            <a:r>
              <a:rPr lang="en-US" sz="1700" dirty="0" smtClean="0">
                <a:latin typeface="Times New Roman" pitchFamily="18" charset="0"/>
                <a:cs typeface="Times New Roman" pitchFamily="18" charset="0"/>
              </a:rPr>
              <a:t>show steps involved in creating something </a:t>
            </a:r>
          </a:p>
        </p:txBody>
      </p:sp>
      <p:sp>
        <p:nvSpPr>
          <p:cNvPr id="15" name="TextBox 14"/>
          <p:cNvSpPr txBox="1"/>
          <p:nvPr/>
        </p:nvSpPr>
        <p:spPr>
          <a:xfrm>
            <a:off x="2514600" y="3257550"/>
            <a:ext cx="1905000" cy="1138773"/>
          </a:xfrm>
          <a:prstGeom prst="rect">
            <a:avLst/>
          </a:prstGeom>
          <a:noFill/>
        </p:spPr>
        <p:txBody>
          <a:bodyPr wrap="square" rtlCol="0">
            <a:spAutoFit/>
          </a:bodyPr>
          <a:lstStyle/>
          <a:p>
            <a:r>
              <a:rPr lang="en-US" sz="1700" b="1" dirty="0" smtClean="0">
                <a:solidFill>
                  <a:srgbClr val="FF0000"/>
                </a:solidFill>
                <a:latin typeface="Times New Roman" pitchFamily="18" charset="0"/>
                <a:cs typeface="Times New Roman" pitchFamily="18" charset="0"/>
              </a:rPr>
              <a:t>SINGLE CHART </a:t>
            </a:r>
            <a:r>
              <a:rPr lang="en-US" sz="1700" dirty="0" smtClean="0">
                <a:solidFill>
                  <a:srgbClr val="FF0000"/>
                </a:solidFill>
                <a:latin typeface="Times New Roman" pitchFamily="18" charset="0"/>
                <a:cs typeface="Times New Roman" pitchFamily="18" charset="0"/>
              </a:rPr>
              <a:t>- </a:t>
            </a:r>
            <a:r>
              <a:rPr lang="en-US" sz="1700" dirty="0" smtClean="0">
                <a:latin typeface="Times New Roman" pitchFamily="18" charset="0"/>
                <a:cs typeface="Times New Roman" pitchFamily="18" charset="0"/>
              </a:rPr>
              <a:t>Use of one chart types </a:t>
            </a:r>
          </a:p>
          <a:p>
            <a:endParaRPr lang="en-US" sz="1700" dirty="0" smtClean="0">
              <a:latin typeface="Times New Roman" pitchFamily="18" charset="0"/>
              <a:cs typeface="Times New Roman" pitchFamily="18" charset="0"/>
            </a:endParaRPr>
          </a:p>
        </p:txBody>
      </p:sp>
      <p:sp>
        <p:nvSpPr>
          <p:cNvPr id="16" name="TextBox 15"/>
          <p:cNvSpPr txBox="1"/>
          <p:nvPr/>
        </p:nvSpPr>
        <p:spPr>
          <a:xfrm>
            <a:off x="6934200" y="1123950"/>
            <a:ext cx="1981200" cy="1138773"/>
          </a:xfrm>
          <a:prstGeom prst="rect">
            <a:avLst/>
          </a:prstGeom>
          <a:noFill/>
        </p:spPr>
        <p:txBody>
          <a:bodyPr wrap="square" rtlCol="0">
            <a:spAutoFit/>
          </a:bodyPr>
          <a:lstStyle/>
          <a:p>
            <a:pPr>
              <a:spcBef>
                <a:spcPts val="432"/>
              </a:spcBef>
            </a:pPr>
            <a:r>
              <a:rPr lang="en-US" sz="1700" b="1" dirty="0" smtClean="0">
                <a:solidFill>
                  <a:srgbClr val="FF0000"/>
                </a:solidFill>
                <a:latin typeface="Times New Roman" pitchFamily="18" charset="0"/>
                <a:cs typeface="Times New Roman" pitchFamily="18" charset="0"/>
              </a:rPr>
              <a:t>PHOTO-GRAPHIC</a:t>
            </a:r>
            <a:r>
              <a:rPr lang="en-US" sz="1700" dirty="0" smtClean="0">
                <a:solidFill>
                  <a:srgbClr val="FF0000"/>
                </a:solidFill>
                <a:latin typeface="Times New Roman" pitchFamily="18" charset="0"/>
                <a:cs typeface="Times New Roman" pitchFamily="18" charset="0"/>
              </a:rPr>
              <a:t> - </a:t>
            </a:r>
            <a:r>
              <a:rPr lang="en-US" sz="1700" dirty="0" smtClean="0">
                <a:latin typeface="Times New Roman" pitchFamily="18" charset="0"/>
                <a:cs typeface="Times New Roman" pitchFamily="18" charset="0"/>
              </a:rPr>
              <a:t>composed of high quality images </a:t>
            </a:r>
          </a:p>
        </p:txBody>
      </p:sp>
      <p:sp>
        <p:nvSpPr>
          <p:cNvPr id="17" name="TextBox 16"/>
          <p:cNvSpPr txBox="1"/>
          <p:nvPr/>
        </p:nvSpPr>
        <p:spPr>
          <a:xfrm>
            <a:off x="6934200" y="3257550"/>
            <a:ext cx="1981200" cy="1138773"/>
          </a:xfrm>
          <a:prstGeom prst="rect">
            <a:avLst/>
          </a:prstGeom>
          <a:noFill/>
        </p:spPr>
        <p:txBody>
          <a:bodyPr wrap="square" rtlCol="0">
            <a:spAutoFit/>
          </a:bodyPr>
          <a:lstStyle/>
          <a:p>
            <a:r>
              <a:rPr lang="en-US" sz="1700" b="1" dirty="0" smtClean="0">
                <a:solidFill>
                  <a:srgbClr val="FF0000"/>
                </a:solidFill>
                <a:latin typeface="Times New Roman" pitchFamily="18" charset="0"/>
                <a:cs typeface="Times New Roman" pitchFamily="18" charset="0"/>
              </a:rPr>
              <a:t>Comparison - </a:t>
            </a:r>
            <a:r>
              <a:rPr lang="en-US" sz="1700" dirty="0" smtClean="0">
                <a:latin typeface="Times New Roman" pitchFamily="18" charset="0"/>
                <a:cs typeface="Times New Roman" pitchFamily="18" charset="0"/>
              </a:rPr>
              <a:t>comparing two products side by side </a:t>
            </a:r>
          </a:p>
        </p:txBody>
      </p:sp>
      <p:pic>
        <p:nvPicPr>
          <p:cNvPr id="12" name="Picture 8" descr="How To Tie A Tie: Best Guide With Easy-To-Follow Instructions For Tying  Knots - | Tie knots men, Ties mens, Tie knots"/>
          <p:cNvPicPr>
            <a:picLocks noChangeArrowheads="1"/>
          </p:cNvPicPr>
          <p:nvPr/>
        </p:nvPicPr>
        <p:blipFill>
          <a:blip r:embed="rId2"/>
          <a:srcRect l="6476" t="5276" r="4393" b="14289"/>
          <a:stretch>
            <a:fillRect/>
          </a:stretch>
        </p:blipFill>
        <p:spPr bwMode="auto">
          <a:xfrm>
            <a:off x="609600" y="819150"/>
            <a:ext cx="1828800" cy="18288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3" name="Picture 16" descr="photographic-infographic-example - The vWriter Blog"/>
          <p:cNvPicPr>
            <a:picLocks noChangeArrowheads="1"/>
          </p:cNvPicPr>
          <p:nvPr/>
        </p:nvPicPr>
        <p:blipFill>
          <a:blip r:embed="rId3" cstate="print"/>
          <a:srcRect/>
          <a:stretch>
            <a:fillRect/>
          </a:stretch>
        </p:blipFill>
        <p:spPr bwMode="auto">
          <a:xfrm>
            <a:off x="4876800" y="819150"/>
            <a:ext cx="1828800" cy="18288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8" name="Picture 38"/>
          <p:cNvPicPr>
            <a:picLocks noChangeArrowheads="1"/>
          </p:cNvPicPr>
          <p:nvPr/>
        </p:nvPicPr>
        <p:blipFill>
          <a:blip r:embed="rId4"/>
          <a:srcRect l="42972" t="14844" r="20132" b="23958"/>
          <a:stretch>
            <a:fillRect/>
          </a:stretch>
        </p:blipFill>
        <p:spPr bwMode="auto">
          <a:xfrm>
            <a:off x="457200" y="3028950"/>
            <a:ext cx="1828800" cy="18288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9" name="Picture 12" descr="Comparison Is The Thief Of Joy - ThediaryforLife"/>
          <p:cNvPicPr>
            <a:picLocks noChangeArrowheads="1"/>
          </p:cNvPicPr>
          <p:nvPr/>
        </p:nvPicPr>
        <p:blipFill>
          <a:blip r:embed="rId5"/>
          <a:srcRect l="28809" r="26378" b="7825"/>
          <a:stretch>
            <a:fillRect/>
          </a:stretch>
        </p:blipFill>
        <p:spPr bwMode="auto">
          <a:xfrm>
            <a:off x="4876800" y="3028950"/>
            <a:ext cx="1828800" cy="18288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13 Types of Infographics You Should Be Creating [Plus Templates]"/>
          <p:cNvPicPr>
            <a:picLocks noChangeArrowheads="1"/>
          </p:cNvPicPr>
          <p:nvPr/>
        </p:nvPicPr>
        <p:blipFill>
          <a:blip r:embed="rId2" cstate="print"/>
          <a:srcRect/>
          <a:stretch>
            <a:fillRect/>
          </a:stretch>
        </p:blipFill>
        <p:spPr bwMode="auto">
          <a:xfrm>
            <a:off x="457200" y="209550"/>
            <a:ext cx="1981200" cy="1828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6" descr="Top 10 Free Timeline Creation Tools For Teachers (2017 Update) - eLearning  Industry"/>
          <p:cNvPicPr>
            <a:picLocks noChangeArrowheads="1"/>
          </p:cNvPicPr>
          <p:nvPr/>
        </p:nvPicPr>
        <p:blipFill>
          <a:blip r:embed="rId3" cstate="print"/>
          <a:srcRect/>
          <a:stretch>
            <a:fillRect/>
          </a:stretch>
        </p:blipFill>
        <p:spPr bwMode="auto">
          <a:xfrm>
            <a:off x="3657600" y="285750"/>
            <a:ext cx="1828800" cy="1828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10" descr="A process flow that guarantees promised results | Stahl &amp; Partners"/>
          <p:cNvPicPr>
            <a:picLocks noChangeArrowheads="1"/>
          </p:cNvPicPr>
          <p:nvPr/>
        </p:nvPicPr>
        <p:blipFill>
          <a:blip r:embed="rId4" cstate="print"/>
          <a:srcRect/>
          <a:stretch>
            <a:fillRect/>
          </a:stretch>
        </p:blipFill>
        <p:spPr bwMode="auto">
          <a:xfrm>
            <a:off x="6477000" y="209550"/>
            <a:ext cx="2057400" cy="1828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14" descr="Infographic design template with place for your Vector Image"/>
          <p:cNvPicPr>
            <a:picLocks noChangeArrowheads="1"/>
          </p:cNvPicPr>
          <p:nvPr/>
        </p:nvPicPr>
        <p:blipFill>
          <a:blip r:embed="rId5" cstate="print"/>
          <a:srcRect t="16697" b="11451"/>
          <a:stretch>
            <a:fillRect/>
          </a:stretch>
        </p:blipFill>
        <p:spPr bwMode="auto">
          <a:xfrm>
            <a:off x="304800" y="3028950"/>
            <a:ext cx="1828800" cy="1828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icture 40" descr="Pandemic Impact On Refugee Statistical Infographic Template - Venngage"/>
          <p:cNvPicPr>
            <a:picLocks noChangeArrowheads="1"/>
          </p:cNvPicPr>
          <p:nvPr/>
        </p:nvPicPr>
        <p:blipFill>
          <a:blip r:embed="rId6" cstate="print"/>
          <a:srcRect t="12368" b="9309"/>
          <a:stretch>
            <a:fillRect/>
          </a:stretch>
        </p:blipFill>
        <p:spPr bwMode="auto">
          <a:xfrm>
            <a:off x="4419600" y="3181350"/>
            <a:ext cx="1828800" cy="1828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0" name="TextBox 9"/>
          <p:cNvSpPr txBox="1"/>
          <p:nvPr/>
        </p:nvSpPr>
        <p:spPr>
          <a:xfrm>
            <a:off x="2209800" y="3409950"/>
            <a:ext cx="2133600" cy="1400383"/>
          </a:xfrm>
          <a:prstGeom prst="rect">
            <a:avLst/>
          </a:prstGeom>
          <a:noFill/>
        </p:spPr>
        <p:txBody>
          <a:bodyPr wrap="square" rtlCol="0">
            <a:spAutoFit/>
          </a:bodyPr>
          <a:lstStyle/>
          <a:p>
            <a:r>
              <a:rPr lang="en-US" sz="1700" b="1" dirty="0" smtClean="0">
                <a:solidFill>
                  <a:srgbClr val="FF0000"/>
                </a:solidFill>
                <a:latin typeface="Times New Roman" pitchFamily="18" charset="0"/>
                <a:cs typeface="Times New Roman" pitchFamily="18" charset="0"/>
              </a:rPr>
              <a:t>LOCATION</a:t>
            </a:r>
            <a:r>
              <a:rPr lang="en-US" sz="1700" dirty="0" smtClean="0">
                <a:solidFill>
                  <a:srgbClr val="FF0000"/>
                </a:solidFill>
                <a:latin typeface="Times New Roman" pitchFamily="18" charset="0"/>
                <a:cs typeface="Times New Roman" pitchFamily="18" charset="0"/>
              </a:rPr>
              <a:t> - </a:t>
            </a:r>
            <a:r>
              <a:rPr lang="en-US" sz="1700" dirty="0" smtClean="0">
                <a:latin typeface="Times New Roman" pitchFamily="18" charset="0"/>
                <a:cs typeface="Times New Roman" pitchFamily="18" charset="0"/>
              </a:rPr>
              <a:t>comparing regional and global statistics on a relevant subject </a:t>
            </a:r>
          </a:p>
          <a:p>
            <a:endParaRPr lang="en-US" sz="1700" dirty="0" smtClean="0">
              <a:latin typeface="Times New Roman" pitchFamily="18" charset="0"/>
              <a:cs typeface="Times New Roman" pitchFamily="18" charset="0"/>
            </a:endParaRPr>
          </a:p>
        </p:txBody>
      </p:sp>
      <p:sp>
        <p:nvSpPr>
          <p:cNvPr id="11" name="TextBox 10"/>
          <p:cNvSpPr txBox="1"/>
          <p:nvPr/>
        </p:nvSpPr>
        <p:spPr>
          <a:xfrm>
            <a:off x="228600" y="2038351"/>
            <a:ext cx="2819400" cy="615553"/>
          </a:xfrm>
          <a:prstGeom prst="rect">
            <a:avLst/>
          </a:prstGeom>
          <a:noFill/>
        </p:spPr>
        <p:txBody>
          <a:bodyPr wrap="square" rtlCol="0">
            <a:spAutoFit/>
          </a:bodyPr>
          <a:lstStyle/>
          <a:p>
            <a:pPr algn="ctr"/>
            <a:r>
              <a:rPr lang="en-US" sz="1700" b="1" dirty="0" smtClean="0">
                <a:solidFill>
                  <a:srgbClr val="FF0000"/>
                </a:solidFill>
                <a:latin typeface="Times New Roman" pitchFamily="18" charset="0"/>
                <a:cs typeface="Times New Roman" pitchFamily="18" charset="0"/>
              </a:rPr>
              <a:t>INFORMATIONAL/LIST</a:t>
            </a:r>
            <a:r>
              <a:rPr lang="en-US" sz="1700" dirty="0" smtClean="0">
                <a:solidFill>
                  <a:srgbClr val="FF0000"/>
                </a:solidFill>
                <a:latin typeface="Times New Roman" pitchFamily="18" charset="0"/>
                <a:cs typeface="Times New Roman" pitchFamily="18" charset="0"/>
              </a:rPr>
              <a:t> -</a:t>
            </a:r>
            <a:r>
              <a:rPr lang="en-US" sz="1700" dirty="0" smtClean="0">
                <a:latin typeface="Times New Roman" pitchFamily="18" charset="0"/>
                <a:cs typeface="Times New Roman" pitchFamily="18" charset="0"/>
              </a:rPr>
              <a:t> composed mostly of text </a:t>
            </a:r>
          </a:p>
        </p:txBody>
      </p:sp>
      <p:sp>
        <p:nvSpPr>
          <p:cNvPr id="12" name="TextBox 11"/>
          <p:cNvSpPr txBox="1"/>
          <p:nvPr/>
        </p:nvSpPr>
        <p:spPr>
          <a:xfrm>
            <a:off x="6324600" y="3532822"/>
            <a:ext cx="2667000" cy="1138773"/>
          </a:xfrm>
          <a:prstGeom prst="rect">
            <a:avLst/>
          </a:prstGeom>
          <a:noFill/>
        </p:spPr>
        <p:txBody>
          <a:bodyPr wrap="square" rtlCol="0">
            <a:spAutoFit/>
          </a:bodyPr>
          <a:lstStyle/>
          <a:p>
            <a:pPr>
              <a:spcBef>
                <a:spcPts val="432"/>
              </a:spcBef>
            </a:pPr>
            <a:r>
              <a:rPr lang="en-US" sz="1700" b="1" dirty="0" smtClean="0">
                <a:solidFill>
                  <a:srgbClr val="FF0000"/>
                </a:solidFill>
                <a:latin typeface="Times New Roman" pitchFamily="18" charset="0"/>
                <a:cs typeface="Times New Roman" pitchFamily="18" charset="0"/>
              </a:rPr>
              <a:t>VISUALIZED NUMBERS </a:t>
            </a:r>
            <a:r>
              <a:rPr lang="en-US" sz="1700" dirty="0" smtClean="0">
                <a:solidFill>
                  <a:srgbClr val="FF0000"/>
                </a:solidFill>
                <a:latin typeface="Times New Roman" pitchFamily="18" charset="0"/>
                <a:cs typeface="Times New Roman" pitchFamily="18" charset="0"/>
              </a:rPr>
              <a:t>- </a:t>
            </a:r>
            <a:r>
              <a:rPr lang="en-US" sz="1700" dirty="0" smtClean="0">
                <a:latin typeface="Times New Roman" pitchFamily="18" charset="0"/>
                <a:cs typeface="Times New Roman" pitchFamily="18" charset="0"/>
              </a:rPr>
              <a:t>ideal for adding visual interest in individual units of information</a:t>
            </a:r>
          </a:p>
        </p:txBody>
      </p:sp>
      <p:sp>
        <p:nvSpPr>
          <p:cNvPr id="13" name="TextBox 12"/>
          <p:cNvSpPr txBox="1"/>
          <p:nvPr/>
        </p:nvSpPr>
        <p:spPr>
          <a:xfrm>
            <a:off x="3429000" y="2114550"/>
            <a:ext cx="2362200" cy="877163"/>
          </a:xfrm>
          <a:prstGeom prst="rect">
            <a:avLst/>
          </a:prstGeom>
          <a:noFill/>
        </p:spPr>
        <p:txBody>
          <a:bodyPr wrap="square" rtlCol="0">
            <a:spAutoFit/>
          </a:bodyPr>
          <a:lstStyle/>
          <a:p>
            <a:pPr algn="ctr"/>
            <a:r>
              <a:rPr lang="en-US" sz="1700" b="1" dirty="0" smtClean="0">
                <a:solidFill>
                  <a:srgbClr val="FF0000"/>
                </a:solidFill>
                <a:latin typeface="Times New Roman" pitchFamily="18" charset="0"/>
                <a:cs typeface="Times New Roman" pitchFamily="18" charset="0"/>
              </a:rPr>
              <a:t>TIMELINE</a:t>
            </a:r>
            <a:r>
              <a:rPr lang="en-US" sz="1700" dirty="0" smtClean="0">
                <a:solidFill>
                  <a:srgbClr val="FF0000"/>
                </a:solidFill>
                <a:latin typeface="Times New Roman" pitchFamily="18" charset="0"/>
                <a:cs typeface="Times New Roman" pitchFamily="18" charset="0"/>
              </a:rPr>
              <a:t> – </a:t>
            </a:r>
          </a:p>
          <a:p>
            <a:pPr algn="ctr"/>
            <a:r>
              <a:rPr lang="en-US" sz="1700" dirty="0" smtClean="0">
                <a:latin typeface="Times New Roman" pitchFamily="18" charset="0"/>
                <a:cs typeface="Times New Roman" pitchFamily="18" charset="0"/>
              </a:rPr>
              <a:t>show how something has evolved over time</a:t>
            </a:r>
          </a:p>
        </p:txBody>
      </p:sp>
      <p:sp>
        <p:nvSpPr>
          <p:cNvPr id="14" name="TextBox 13"/>
          <p:cNvSpPr txBox="1"/>
          <p:nvPr/>
        </p:nvSpPr>
        <p:spPr>
          <a:xfrm>
            <a:off x="6553200" y="2114550"/>
            <a:ext cx="2209800" cy="877163"/>
          </a:xfrm>
          <a:prstGeom prst="rect">
            <a:avLst/>
          </a:prstGeom>
          <a:noFill/>
        </p:spPr>
        <p:txBody>
          <a:bodyPr wrap="square" rtlCol="0">
            <a:spAutoFit/>
          </a:bodyPr>
          <a:lstStyle/>
          <a:p>
            <a:pPr algn="ctr"/>
            <a:r>
              <a:rPr lang="en-US" sz="1700" b="1" dirty="0" smtClean="0">
                <a:solidFill>
                  <a:srgbClr val="FF0000"/>
                </a:solidFill>
                <a:latin typeface="Times New Roman" pitchFamily="18" charset="0"/>
                <a:cs typeface="Times New Roman" pitchFamily="18" charset="0"/>
              </a:rPr>
              <a:t>PROCESS</a:t>
            </a:r>
            <a:r>
              <a:rPr lang="en-US" sz="1700" dirty="0" smtClean="0">
                <a:solidFill>
                  <a:srgbClr val="FF0000"/>
                </a:solidFill>
                <a:latin typeface="Times New Roman" pitchFamily="18" charset="0"/>
                <a:cs typeface="Times New Roman" pitchFamily="18" charset="0"/>
              </a:rPr>
              <a:t> – </a:t>
            </a:r>
          </a:p>
          <a:p>
            <a:pPr algn="ctr"/>
            <a:r>
              <a:rPr lang="en-US" sz="1700" dirty="0" smtClean="0">
                <a:latin typeface="Times New Roman" pitchFamily="18" charset="0"/>
                <a:cs typeface="Times New Roman" pitchFamily="18" charset="0"/>
              </a:rPr>
              <a:t>flow chart or a decision-tree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6" name="Picture 6" descr="2 Narrative Essay Examples That Tell Fascinating Stories"/>
          <p:cNvPicPr>
            <a:picLocks noChangeAspect="1" noChangeArrowheads="1"/>
          </p:cNvPicPr>
          <p:nvPr/>
        </p:nvPicPr>
        <p:blipFill>
          <a:blip r:embed="rId2"/>
          <a:srcRect b="9443"/>
          <a:stretch>
            <a:fillRect/>
          </a:stretch>
        </p:blipFill>
        <p:spPr bwMode="auto">
          <a:xfrm>
            <a:off x="5257800" y="1047750"/>
            <a:ext cx="3264717" cy="1904999"/>
          </a:xfrm>
          <a:prstGeom prst="rect">
            <a:avLst/>
          </a:prstGeom>
          <a:noFill/>
        </p:spPr>
      </p:pic>
      <p:sp>
        <p:nvSpPr>
          <p:cNvPr id="2" name="Title 1"/>
          <p:cNvSpPr>
            <a:spLocks noGrp="1"/>
          </p:cNvSpPr>
          <p:nvPr>
            <p:ph type="title"/>
          </p:nvPr>
        </p:nvSpPr>
        <p:spPr/>
        <p:txBody>
          <a:bodyPr>
            <a:normAutofit/>
          </a:bodyPr>
          <a:lstStyle/>
          <a:p>
            <a:r>
              <a:rPr lang="en-US" sz="3200" b="1" dirty="0" smtClean="0">
                <a:solidFill>
                  <a:srgbClr val="FF0000"/>
                </a:solidFill>
                <a:latin typeface="Times New Roman" pitchFamily="18" charset="0"/>
                <a:cs typeface="Times New Roman" pitchFamily="18" charset="0"/>
              </a:rPr>
              <a:t>What makes up a good INFOGRAPHIC </a:t>
            </a:r>
            <a:endParaRPr lang="en-US" sz="3200" b="1" dirty="0">
              <a:solidFill>
                <a:srgbClr val="FF0000"/>
              </a:solidFill>
              <a:latin typeface="Times New Roman" pitchFamily="18" charset="0"/>
              <a:cs typeface="Times New Roman" pitchFamily="18" charset="0"/>
            </a:endParaRPr>
          </a:p>
        </p:txBody>
      </p:sp>
      <p:pic>
        <p:nvPicPr>
          <p:cNvPr id="15364" name="Picture 4" descr="Identifying Scientific Data | Trends, Patterns &amp; Relationships - Video &amp;  Lesson Transcript | Study.com"/>
          <p:cNvPicPr>
            <a:picLocks noChangeAspect="1" noChangeArrowheads="1"/>
          </p:cNvPicPr>
          <p:nvPr/>
        </p:nvPicPr>
        <p:blipFill>
          <a:blip r:embed="rId3"/>
          <a:srcRect t="5594"/>
          <a:stretch>
            <a:fillRect/>
          </a:stretch>
        </p:blipFill>
        <p:spPr bwMode="auto">
          <a:xfrm>
            <a:off x="2286000" y="2343150"/>
            <a:ext cx="3110653" cy="24955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5368" name="Picture 8" descr="Well-Designed | A wellness organization for designers."/>
          <p:cNvPicPr>
            <a:picLocks noChangeAspect="1" noChangeArrowheads="1"/>
          </p:cNvPicPr>
          <p:nvPr/>
        </p:nvPicPr>
        <p:blipFill>
          <a:blip r:embed="rId4"/>
          <a:srcRect/>
          <a:stretch>
            <a:fillRect/>
          </a:stretch>
        </p:blipFill>
        <p:spPr bwMode="auto">
          <a:xfrm>
            <a:off x="228600" y="1428750"/>
            <a:ext cx="4419600" cy="810032"/>
          </a:xfrm>
          <a:prstGeom prst="rect">
            <a:avLst/>
          </a:prstGeom>
          <a:noFill/>
        </p:spPr>
      </p:pic>
      <p:sp>
        <p:nvSpPr>
          <p:cNvPr id="6" name="TextBox 5"/>
          <p:cNvSpPr txBox="1"/>
          <p:nvPr/>
        </p:nvSpPr>
        <p:spPr>
          <a:xfrm>
            <a:off x="685800" y="3562350"/>
            <a:ext cx="2363147" cy="523220"/>
          </a:xfrm>
          <a:prstGeom prst="rect">
            <a:avLst/>
          </a:prstGeom>
          <a:noFill/>
        </p:spPr>
        <p:txBody>
          <a:bodyPr wrap="none" rtlCol="0">
            <a:spAutoFit/>
          </a:bodyPr>
          <a:lstStyle/>
          <a:p>
            <a:r>
              <a:rPr lang="en-US" sz="2800" b="1" dirty="0" smtClean="0">
                <a:solidFill>
                  <a:srgbClr val="FF0000"/>
                </a:solidFill>
                <a:latin typeface="Times New Roman" pitchFamily="18" charset="0"/>
                <a:cs typeface="Times New Roman" pitchFamily="18" charset="0"/>
              </a:rPr>
              <a:t>Supported by </a:t>
            </a:r>
            <a:endParaRPr lang="en-US" sz="2800"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nvGraphicFramePr>
        <p:xfrm>
          <a:off x="1066800" y="361950"/>
          <a:ext cx="6934200" cy="4241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0" y="0"/>
          <a:ext cx="9144000" cy="5143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5979"/>
            <a:ext cx="9144000" cy="857250"/>
          </a:xfrm>
        </p:spPr>
        <p:txBody>
          <a:bodyPr>
            <a:noAutofit/>
          </a:bodyPr>
          <a:lstStyle/>
          <a:p>
            <a:r>
              <a:rPr lang="en-US" sz="4000" b="1" dirty="0" smtClean="0">
                <a:solidFill>
                  <a:srgbClr val="FF0000"/>
                </a:solidFill>
                <a:latin typeface="Times New Roman" pitchFamily="18" charset="0"/>
                <a:cs typeface="Times New Roman" pitchFamily="18" charset="0"/>
              </a:rPr>
              <a:t>Steps to Creating an INFOGRAPHIC</a:t>
            </a:r>
            <a:r>
              <a:rPr lang="en-US" sz="4000" b="1" dirty="0" smtClean="0">
                <a:latin typeface="Times New Roman" pitchFamily="18" charset="0"/>
                <a:cs typeface="Times New Roman" pitchFamily="18" charset="0"/>
              </a:rPr>
              <a:t> </a:t>
            </a:r>
            <a:endParaRPr lang="en-US" sz="4000" b="1" dirty="0">
              <a:latin typeface="Times New Roman" pitchFamily="18" charset="0"/>
              <a:cs typeface="Times New Roman" pitchFamily="18" charset="0"/>
            </a:endParaRPr>
          </a:p>
        </p:txBody>
      </p:sp>
      <p:sp>
        <p:nvSpPr>
          <p:cNvPr id="3" name="Text Placeholder 2"/>
          <p:cNvSpPr>
            <a:spLocks noGrp="1"/>
          </p:cNvSpPr>
          <p:nvPr>
            <p:ph type="body" idx="1"/>
          </p:nvPr>
        </p:nvSpPr>
        <p:spPr/>
        <p:txBody>
          <a:bodyPr>
            <a:normAutofit fontScale="92500"/>
          </a:bodyPr>
          <a:lstStyle/>
          <a:p>
            <a:pPr algn="ctr"/>
            <a:r>
              <a:rPr lang="en-US" dirty="0" smtClean="0">
                <a:latin typeface="Times New Roman" pitchFamily="18" charset="0"/>
                <a:cs typeface="Times New Roman" pitchFamily="18" charset="0"/>
              </a:rPr>
              <a:t>Define your target </a:t>
            </a:r>
            <a:r>
              <a:rPr lang="en-US" dirty="0" smtClean="0">
                <a:solidFill>
                  <a:srgbClr val="C00000"/>
                </a:solidFill>
                <a:latin typeface="Times New Roman" pitchFamily="18" charset="0"/>
                <a:cs typeface="Times New Roman" pitchFamily="18" charset="0"/>
              </a:rPr>
              <a:t>AUDIENCE</a:t>
            </a:r>
            <a:r>
              <a:rPr lang="en-US" dirty="0" smtClean="0">
                <a:latin typeface="Times New Roman" pitchFamily="18" charset="0"/>
                <a:cs typeface="Times New Roman" pitchFamily="18" charset="0"/>
              </a:rPr>
              <a:t> </a:t>
            </a:r>
          </a:p>
        </p:txBody>
      </p:sp>
      <p:sp>
        <p:nvSpPr>
          <p:cNvPr id="5" name="Text Placeholder 4"/>
          <p:cNvSpPr>
            <a:spLocks noGrp="1"/>
          </p:cNvSpPr>
          <p:nvPr>
            <p:ph type="body" sz="quarter" idx="3"/>
          </p:nvPr>
        </p:nvSpPr>
        <p:spPr/>
        <p:txBody>
          <a:bodyPr/>
          <a:lstStyle/>
          <a:p>
            <a:pPr algn="ctr"/>
            <a:r>
              <a:rPr lang="en-US" dirty="0" smtClean="0">
                <a:latin typeface="Times New Roman" pitchFamily="18" charset="0"/>
                <a:cs typeface="Times New Roman" pitchFamily="18" charset="0"/>
              </a:rPr>
              <a:t>Define your </a:t>
            </a:r>
            <a:r>
              <a:rPr lang="en-US" dirty="0" smtClean="0">
                <a:solidFill>
                  <a:srgbClr val="C00000"/>
                </a:solidFill>
                <a:latin typeface="Times New Roman" pitchFamily="18" charset="0"/>
                <a:cs typeface="Times New Roman" pitchFamily="18" charset="0"/>
              </a:rPr>
              <a:t>GOALS</a:t>
            </a:r>
          </a:p>
        </p:txBody>
      </p:sp>
      <p:pic>
        <p:nvPicPr>
          <p:cNvPr id="2050" name="Picture 2" descr="Exploring your Target Audiences for Mobile App: How to Go About it"/>
          <p:cNvPicPr preferRelativeResize="0">
            <a:picLocks noChangeArrowheads="1"/>
          </p:cNvPicPr>
          <p:nvPr/>
        </p:nvPicPr>
        <p:blipFill>
          <a:blip r:embed="rId3"/>
          <a:srcRect/>
          <a:stretch>
            <a:fillRect/>
          </a:stretch>
        </p:blipFill>
        <p:spPr bwMode="auto">
          <a:xfrm>
            <a:off x="990600" y="1657350"/>
            <a:ext cx="2743200" cy="2286000"/>
          </a:xfrm>
          <a:prstGeom prst="rect">
            <a:avLst/>
          </a:prstGeom>
          <a:noFill/>
        </p:spPr>
      </p:pic>
      <p:sp>
        <p:nvSpPr>
          <p:cNvPr id="8" name="TextBox 7"/>
          <p:cNvSpPr txBox="1"/>
          <p:nvPr/>
        </p:nvSpPr>
        <p:spPr>
          <a:xfrm>
            <a:off x="381000" y="3943350"/>
            <a:ext cx="3581400" cy="1138773"/>
          </a:xfrm>
          <a:prstGeom prst="rect">
            <a:avLst/>
          </a:prstGeom>
          <a:noFill/>
        </p:spPr>
        <p:txBody>
          <a:bodyPr wrap="square" rtlCol="0">
            <a:spAutoFit/>
          </a:bodyPr>
          <a:lstStyle/>
          <a:p>
            <a:pPr algn="ctr"/>
            <a:r>
              <a:rPr lang="en-US" sz="1700" b="1" dirty="0" smtClean="0">
                <a:latin typeface="Times New Roman" pitchFamily="18" charset="0"/>
                <a:cs typeface="Times New Roman" pitchFamily="18" charset="0"/>
              </a:rPr>
              <a:t>Determine who are you communicating to - help you set the tone of your copy and the overall mood of you visual theme</a:t>
            </a:r>
            <a:endParaRPr lang="en-US" sz="1700" b="1" dirty="0">
              <a:latin typeface="Times New Roman" pitchFamily="18" charset="0"/>
              <a:cs typeface="Times New Roman" pitchFamily="18" charset="0"/>
            </a:endParaRPr>
          </a:p>
        </p:txBody>
      </p:sp>
      <p:pic>
        <p:nvPicPr>
          <p:cNvPr id="2052" name="Picture 4" descr="How To Set Goals For Your Blog To Achieve Success"/>
          <p:cNvPicPr>
            <a:picLocks noChangeArrowheads="1"/>
          </p:cNvPicPr>
          <p:nvPr/>
        </p:nvPicPr>
        <p:blipFill>
          <a:blip r:embed="rId4"/>
          <a:srcRect/>
          <a:stretch>
            <a:fillRect/>
          </a:stretch>
        </p:blipFill>
        <p:spPr bwMode="auto">
          <a:xfrm>
            <a:off x="5410200" y="1733550"/>
            <a:ext cx="2743200" cy="2286000"/>
          </a:xfrm>
          <a:prstGeom prst="rect">
            <a:avLst/>
          </a:prstGeom>
          <a:noFill/>
        </p:spPr>
      </p:pic>
      <p:sp>
        <p:nvSpPr>
          <p:cNvPr id="10" name="TextBox 9"/>
          <p:cNvSpPr txBox="1"/>
          <p:nvPr/>
        </p:nvSpPr>
        <p:spPr>
          <a:xfrm>
            <a:off x="5181600" y="4095750"/>
            <a:ext cx="3581400" cy="615553"/>
          </a:xfrm>
          <a:prstGeom prst="rect">
            <a:avLst/>
          </a:prstGeom>
          <a:noFill/>
        </p:spPr>
        <p:txBody>
          <a:bodyPr wrap="square" rtlCol="0">
            <a:spAutoFit/>
          </a:bodyPr>
          <a:lstStyle/>
          <a:p>
            <a:pPr algn="ctr"/>
            <a:r>
              <a:rPr lang="en-US" sz="1700" b="1" dirty="0" smtClean="0">
                <a:latin typeface="Times New Roman" pitchFamily="18" charset="0"/>
                <a:cs typeface="Times New Roman" pitchFamily="18" charset="0"/>
              </a:rPr>
              <a:t>Ask yourself what you want to achieve with this </a:t>
            </a:r>
            <a:r>
              <a:rPr lang="en-US" sz="1700" b="1" dirty="0" smtClean="0">
                <a:solidFill>
                  <a:srgbClr val="FF0000"/>
                </a:solidFill>
                <a:latin typeface="Times New Roman" pitchFamily="18" charset="0"/>
                <a:cs typeface="Times New Roman" pitchFamily="18" charset="0"/>
              </a:rPr>
              <a:t>infographic</a:t>
            </a:r>
            <a:endParaRPr lang="en-US" sz="1700"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047750"/>
            <a:ext cx="4040188" cy="479822"/>
          </a:xfrm>
        </p:spPr>
        <p:txBody>
          <a:bodyPr/>
          <a:lstStyle/>
          <a:p>
            <a:pPr algn="ctr"/>
            <a:r>
              <a:rPr lang="en-US" dirty="0" smtClean="0">
                <a:latin typeface="Times New Roman" pitchFamily="18" charset="0"/>
                <a:cs typeface="Times New Roman" pitchFamily="18" charset="0"/>
              </a:rPr>
              <a:t>Define the </a:t>
            </a:r>
            <a:r>
              <a:rPr lang="en-US" dirty="0" smtClean="0">
                <a:solidFill>
                  <a:srgbClr val="C00000"/>
                </a:solidFill>
                <a:latin typeface="Times New Roman" pitchFamily="18" charset="0"/>
                <a:cs typeface="Times New Roman" pitchFamily="18" charset="0"/>
              </a:rPr>
              <a:t>MEDIUM</a:t>
            </a:r>
          </a:p>
        </p:txBody>
      </p:sp>
      <p:sp>
        <p:nvSpPr>
          <p:cNvPr id="5" name="Text Placeholder 4"/>
          <p:cNvSpPr>
            <a:spLocks noGrp="1"/>
          </p:cNvSpPr>
          <p:nvPr>
            <p:ph type="body" sz="quarter" idx="3"/>
          </p:nvPr>
        </p:nvSpPr>
        <p:spPr>
          <a:xfrm>
            <a:off x="4645026" y="1047750"/>
            <a:ext cx="4041775" cy="479822"/>
          </a:xfrm>
        </p:spPr>
        <p:txBody>
          <a:bodyPr/>
          <a:lstStyle/>
          <a:p>
            <a:pPr algn="ctr"/>
            <a:r>
              <a:rPr lang="en-US" dirty="0" smtClean="0">
                <a:latin typeface="Times New Roman" pitchFamily="18" charset="0"/>
                <a:cs typeface="Times New Roman" pitchFamily="18" charset="0"/>
              </a:rPr>
              <a:t>Choose your </a:t>
            </a:r>
            <a:r>
              <a:rPr lang="en-US" dirty="0" smtClean="0">
                <a:solidFill>
                  <a:srgbClr val="C00000"/>
                </a:solidFill>
                <a:latin typeface="Times New Roman" pitchFamily="18" charset="0"/>
                <a:cs typeface="Times New Roman" pitchFamily="18" charset="0"/>
              </a:rPr>
              <a:t>TOPIC</a:t>
            </a:r>
          </a:p>
        </p:txBody>
      </p:sp>
      <p:sp>
        <p:nvSpPr>
          <p:cNvPr id="8" name="TextBox 7"/>
          <p:cNvSpPr txBox="1"/>
          <p:nvPr/>
        </p:nvSpPr>
        <p:spPr>
          <a:xfrm>
            <a:off x="609600" y="3867150"/>
            <a:ext cx="3581400" cy="1138773"/>
          </a:xfrm>
          <a:prstGeom prst="rect">
            <a:avLst/>
          </a:prstGeom>
          <a:noFill/>
        </p:spPr>
        <p:txBody>
          <a:bodyPr wrap="square" rtlCol="0">
            <a:spAutoFit/>
          </a:bodyPr>
          <a:lstStyle/>
          <a:p>
            <a:pPr algn="ctr"/>
            <a:r>
              <a:rPr lang="en-US" sz="1700" b="1" dirty="0" smtClean="0">
                <a:latin typeface="Times New Roman" pitchFamily="18" charset="0"/>
                <a:cs typeface="Times New Roman" pitchFamily="18" charset="0"/>
              </a:rPr>
              <a:t>Determine if you are creating for marketing purpose and publish it online or if you are to translate a report into a print </a:t>
            </a:r>
            <a:r>
              <a:rPr lang="en-US" sz="1700" b="1" dirty="0" smtClean="0">
                <a:solidFill>
                  <a:srgbClr val="FF0000"/>
                </a:solidFill>
                <a:latin typeface="Times New Roman" pitchFamily="18" charset="0"/>
                <a:cs typeface="Times New Roman" pitchFamily="18" charset="0"/>
              </a:rPr>
              <a:t>infographic</a:t>
            </a:r>
            <a:endParaRPr lang="en-US" sz="1700" b="1" dirty="0">
              <a:solidFill>
                <a:srgbClr val="FF0000"/>
              </a:solidFill>
              <a:latin typeface="Times New Roman" pitchFamily="18" charset="0"/>
              <a:cs typeface="Times New Roman" pitchFamily="18" charset="0"/>
            </a:endParaRPr>
          </a:p>
        </p:txBody>
      </p:sp>
      <p:sp>
        <p:nvSpPr>
          <p:cNvPr id="10" name="TextBox 9"/>
          <p:cNvSpPr txBox="1"/>
          <p:nvPr/>
        </p:nvSpPr>
        <p:spPr>
          <a:xfrm>
            <a:off x="5181600" y="3943350"/>
            <a:ext cx="3581400" cy="1138773"/>
          </a:xfrm>
          <a:prstGeom prst="rect">
            <a:avLst/>
          </a:prstGeom>
          <a:noFill/>
        </p:spPr>
        <p:txBody>
          <a:bodyPr wrap="square" rtlCol="0">
            <a:spAutoFit/>
          </a:bodyPr>
          <a:lstStyle/>
          <a:p>
            <a:pPr algn="ctr"/>
            <a:r>
              <a:rPr lang="en-US" sz="1700" b="1" dirty="0" smtClean="0">
                <a:latin typeface="Times New Roman" pitchFamily="18" charset="0"/>
                <a:cs typeface="Times New Roman" pitchFamily="18" charset="0"/>
              </a:rPr>
              <a:t>Ask yourself if you have a topic backed up by data or if you will still conduct research to arrive at a well-supported argument</a:t>
            </a:r>
            <a:endParaRPr lang="en-US" sz="1700" b="1" dirty="0">
              <a:solidFill>
                <a:srgbClr val="FF0000"/>
              </a:solidFill>
              <a:latin typeface="Times New Roman" pitchFamily="18" charset="0"/>
              <a:cs typeface="Times New Roman" pitchFamily="18" charset="0"/>
            </a:endParaRPr>
          </a:p>
        </p:txBody>
      </p:sp>
      <p:pic>
        <p:nvPicPr>
          <p:cNvPr id="29698" name="Picture 2" descr="Print Media Vs Digital Media"/>
          <p:cNvPicPr>
            <a:picLocks noChangeArrowheads="1"/>
          </p:cNvPicPr>
          <p:nvPr/>
        </p:nvPicPr>
        <p:blipFill>
          <a:blip r:embed="rId3"/>
          <a:srcRect/>
          <a:stretch>
            <a:fillRect/>
          </a:stretch>
        </p:blipFill>
        <p:spPr bwMode="auto">
          <a:xfrm>
            <a:off x="990600" y="1581150"/>
            <a:ext cx="2743200" cy="2286000"/>
          </a:xfrm>
          <a:prstGeom prst="rect">
            <a:avLst/>
          </a:prstGeom>
          <a:noFill/>
        </p:spPr>
      </p:pic>
      <p:pic>
        <p:nvPicPr>
          <p:cNvPr id="29700" name="Picture 4" descr="How to Write About Any Topic - Constant Content (A Division of Moresby  Media Inc.)"/>
          <p:cNvPicPr>
            <a:picLocks noChangeArrowheads="1"/>
          </p:cNvPicPr>
          <p:nvPr/>
        </p:nvPicPr>
        <p:blipFill>
          <a:blip r:embed="rId4" cstate="print"/>
          <a:srcRect/>
          <a:stretch>
            <a:fillRect/>
          </a:stretch>
        </p:blipFill>
        <p:spPr bwMode="auto">
          <a:xfrm>
            <a:off x="5486400" y="1581150"/>
            <a:ext cx="2743200" cy="22860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590550"/>
            <a:ext cx="4040188" cy="479822"/>
          </a:xfrm>
        </p:spPr>
        <p:txBody>
          <a:bodyPr>
            <a:normAutofit fontScale="85000" lnSpcReduction="10000"/>
          </a:bodyPr>
          <a:lstStyle/>
          <a:p>
            <a:r>
              <a:rPr lang="en-US" dirty="0" smtClean="0">
                <a:latin typeface="Times New Roman" pitchFamily="18" charset="0"/>
                <a:cs typeface="Times New Roman" pitchFamily="18" charset="0"/>
              </a:rPr>
              <a:t>Find the Right </a:t>
            </a:r>
            <a:r>
              <a:rPr lang="en-US" dirty="0" smtClean="0">
                <a:solidFill>
                  <a:srgbClr val="C00000"/>
                </a:solidFill>
                <a:latin typeface="Times New Roman" pitchFamily="18" charset="0"/>
                <a:cs typeface="Times New Roman" pitchFamily="18" charset="0"/>
              </a:rPr>
              <a:t>INFORMATION</a:t>
            </a:r>
          </a:p>
        </p:txBody>
      </p:sp>
      <p:sp>
        <p:nvSpPr>
          <p:cNvPr id="5" name="Text Placeholder 4"/>
          <p:cNvSpPr>
            <a:spLocks noGrp="1"/>
          </p:cNvSpPr>
          <p:nvPr>
            <p:ph type="body" sz="quarter" idx="3"/>
          </p:nvPr>
        </p:nvSpPr>
        <p:spPr>
          <a:xfrm>
            <a:off x="4645026" y="666750"/>
            <a:ext cx="4041775" cy="479822"/>
          </a:xfrm>
        </p:spPr>
        <p:txBody>
          <a:bodyPr/>
          <a:lstStyle/>
          <a:p>
            <a:pPr algn="ctr"/>
            <a:r>
              <a:rPr lang="en-US" dirty="0" smtClean="0">
                <a:latin typeface="Times New Roman" pitchFamily="18" charset="0"/>
                <a:cs typeface="Times New Roman" pitchFamily="18" charset="0"/>
              </a:rPr>
              <a:t>Process your </a:t>
            </a:r>
            <a:r>
              <a:rPr lang="en-US" dirty="0" smtClean="0">
                <a:solidFill>
                  <a:srgbClr val="C00000"/>
                </a:solidFill>
                <a:latin typeface="Times New Roman" pitchFamily="18" charset="0"/>
                <a:cs typeface="Times New Roman" pitchFamily="18" charset="0"/>
              </a:rPr>
              <a:t>DATA</a:t>
            </a:r>
          </a:p>
        </p:txBody>
      </p:sp>
      <p:sp>
        <p:nvSpPr>
          <p:cNvPr id="8" name="TextBox 7"/>
          <p:cNvSpPr txBox="1"/>
          <p:nvPr/>
        </p:nvSpPr>
        <p:spPr>
          <a:xfrm>
            <a:off x="304800" y="3486150"/>
            <a:ext cx="4267200" cy="1138773"/>
          </a:xfrm>
          <a:prstGeom prst="rect">
            <a:avLst/>
          </a:prstGeom>
          <a:noFill/>
        </p:spPr>
        <p:txBody>
          <a:bodyPr wrap="square" rtlCol="0">
            <a:spAutoFit/>
          </a:bodyPr>
          <a:lstStyle/>
          <a:p>
            <a:pPr algn="ctr"/>
            <a:r>
              <a:rPr lang="en-US" sz="1700" b="1" dirty="0" smtClean="0">
                <a:latin typeface="Times New Roman" pitchFamily="18" charset="0"/>
                <a:cs typeface="Times New Roman" pitchFamily="18" charset="0"/>
              </a:rPr>
              <a:t>Finding the right information starts by consulting  right information sources like  press releases, recently publish surveys, newly released reports, academic studies etc</a:t>
            </a:r>
            <a:endParaRPr lang="en-US" sz="1700" b="1" dirty="0">
              <a:solidFill>
                <a:srgbClr val="FF0000"/>
              </a:solidFill>
              <a:latin typeface="Times New Roman" pitchFamily="18" charset="0"/>
              <a:cs typeface="Times New Roman" pitchFamily="18" charset="0"/>
            </a:endParaRPr>
          </a:p>
        </p:txBody>
      </p:sp>
      <p:sp>
        <p:nvSpPr>
          <p:cNvPr id="10" name="TextBox 9"/>
          <p:cNvSpPr txBox="1"/>
          <p:nvPr/>
        </p:nvSpPr>
        <p:spPr>
          <a:xfrm>
            <a:off x="5181600" y="3562350"/>
            <a:ext cx="3581400" cy="615553"/>
          </a:xfrm>
          <a:prstGeom prst="rect">
            <a:avLst/>
          </a:prstGeom>
          <a:noFill/>
        </p:spPr>
        <p:txBody>
          <a:bodyPr wrap="square" rtlCol="0">
            <a:spAutoFit/>
          </a:bodyPr>
          <a:lstStyle/>
          <a:p>
            <a:pPr algn="ctr"/>
            <a:r>
              <a:rPr lang="en-US" sz="1700" b="1" dirty="0" smtClean="0">
                <a:latin typeface="Times New Roman" pitchFamily="18" charset="0"/>
                <a:cs typeface="Times New Roman" pitchFamily="18" charset="0"/>
              </a:rPr>
              <a:t>Convert the data into a format you can work with</a:t>
            </a:r>
            <a:endParaRPr lang="en-US" sz="1700" b="1" dirty="0">
              <a:solidFill>
                <a:srgbClr val="FF0000"/>
              </a:solidFill>
              <a:latin typeface="Times New Roman" pitchFamily="18" charset="0"/>
              <a:cs typeface="Times New Roman" pitchFamily="18" charset="0"/>
            </a:endParaRPr>
          </a:p>
        </p:txBody>
      </p:sp>
      <p:pic>
        <p:nvPicPr>
          <p:cNvPr id="31746" name="Picture 2" descr="8 years of Right To Information Act in India : An Appraisal"/>
          <p:cNvPicPr>
            <a:picLocks noChangeArrowheads="1"/>
          </p:cNvPicPr>
          <p:nvPr/>
        </p:nvPicPr>
        <p:blipFill>
          <a:blip r:embed="rId3"/>
          <a:srcRect/>
          <a:stretch>
            <a:fillRect/>
          </a:stretch>
        </p:blipFill>
        <p:spPr bwMode="auto">
          <a:xfrm>
            <a:off x="838200" y="1123950"/>
            <a:ext cx="2743200" cy="2286000"/>
          </a:xfrm>
          <a:prstGeom prst="rect">
            <a:avLst/>
          </a:prstGeom>
          <a:noFill/>
        </p:spPr>
      </p:pic>
      <p:pic>
        <p:nvPicPr>
          <p:cNvPr id="13" name="Picture 4" descr="Automatic Data Processing and Analysis; Right Time to Buy In the Opportunity"/>
          <p:cNvPicPr>
            <a:picLocks noChangeArrowheads="1"/>
          </p:cNvPicPr>
          <p:nvPr/>
        </p:nvPicPr>
        <p:blipFill>
          <a:blip r:embed="rId4" cstate="print"/>
          <a:srcRect/>
          <a:stretch>
            <a:fillRect/>
          </a:stretch>
        </p:blipFill>
        <p:spPr bwMode="auto">
          <a:xfrm>
            <a:off x="5334000" y="1123950"/>
            <a:ext cx="2743200" cy="22860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209800" y="438150"/>
            <a:ext cx="4040188" cy="479822"/>
          </a:xfrm>
        </p:spPr>
        <p:txBody>
          <a:bodyPr/>
          <a:lstStyle/>
          <a:p>
            <a:pPr algn="ctr"/>
            <a:r>
              <a:rPr lang="en-US" dirty="0" smtClean="0">
                <a:latin typeface="Times New Roman" pitchFamily="18" charset="0"/>
                <a:cs typeface="Times New Roman" pitchFamily="18" charset="0"/>
              </a:rPr>
              <a:t>Find the </a:t>
            </a:r>
            <a:r>
              <a:rPr lang="en-US" dirty="0" smtClean="0">
                <a:solidFill>
                  <a:srgbClr val="C00000"/>
                </a:solidFill>
                <a:latin typeface="Times New Roman" pitchFamily="18" charset="0"/>
                <a:cs typeface="Times New Roman" pitchFamily="18" charset="0"/>
              </a:rPr>
              <a:t>STORY</a:t>
            </a:r>
            <a:r>
              <a:rPr lang="en-US" dirty="0" smtClean="0">
                <a:latin typeface="Times New Roman" pitchFamily="18" charset="0"/>
                <a:cs typeface="Times New Roman" pitchFamily="18" charset="0"/>
              </a:rPr>
              <a:t> in the data </a:t>
            </a:r>
            <a:endParaRPr lang="en-US" dirty="0">
              <a:latin typeface="Times New Roman" pitchFamily="18" charset="0"/>
              <a:cs typeface="Times New Roman" pitchFamily="18" charset="0"/>
            </a:endParaRPr>
          </a:p>
        </p:txBody>
      </p:sp>
      <p:sp>
        <p:nvSpPr>
          <p:cNvPr id="8" name="TextBox 7"/>
          <p:cNvSpPr txBox="1"/>
          <p:nvPr/>
        </p:nvSpPr>
        <p:spPr>
          <a:xfrm>
            <a:off x="2438400" y="3486150"/>
            <a:ext cx="3733800" cy="1138773"/>
          </a:xfrm>
          <a:prstGeom prst="rect">
            <a:avLst/>
          </a:prstGeom>
          <a:noFill/>
        </p:spPr>
        <p:txBody>
          <a:bodyPr wrap="square" rtlCol="0">
            <a:spAutoFit/>
          </a:bodyPr>
          <a:lstStyle/>
          <a:p>
            <a:pPr algn="ctr"/>
            <a:r>
              <a:rPr lang="en-US" sz="1700" b="1" dirty="0" smtClean="0">
                <a:latin typeface="Times New Roman" pitchFamily="18" charset="0"/>
                <a:cs typeface="Times New Roman" pitchFamily="18" charset="0"/>
              </a:rPr>
              <a:t>"Interview" your data to find a story worth telling and detect patterns by visualizing data through different types of charts </a:t>
            </a:r>
            <a:endParaRPr lang="en-US" sz="1700" b="1" dirty="0">
              <a:solidFill>
                <a:srgbClr val="FF0000"/>
              </a:solidFill>
              <a:latin typeface="Times New Roman" pitchFamily="18" charset="0"/>
              <a:cs typeface="Times New Roman" pitchFamily="18" charset="0"/>
            </a:endParaRPr>
          </a:p>
        </p:txBody>
      </p:sp>
      <p:pic>
        <p:nvPicPr>
          <p:cNvPr id="33794" name="Picture 2" descr="Why You Should Be Able to State Your Story's Theme in One Sentence"/>
          <p:cNvPicPr>
            <a:picLocks noChangeArrowheads="1"/>
          </p:cNvPicPr>
          <p:nvPr/>
        </p:nvPicPr>
        <p:blipFill>
          <a:blip r:embed="rId3"/>
          <a:srcRect/>
          <a:stretch>
            <a:fillRect/>
          </a:stretch>
        </p:blipFill>
        <p:spPr bwMode="auto">
          <a:xfrm>
            <a:off x="2895600" y="1123950"/>
            <a:ext cx="2743200" cy="22860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l="13470" t="20573" r="13909" b="10677"/>
          <a:stretch>
            <a:fillRect/>
          </a:stretch>
        </p:blipFill>
        <p:spPr bwMode="auto">
          <a:xfrm>
            <a:off x="152400" y="133350"/>
            <a:ext cx="8839200" cy="4895850"/>
          </a:xfrm>
          <a:prstGeom prst="rect">
            <a:avLst/>
          </a:prstGeom>
          <a:noFill/>
          <a:ln w="9525">
            <a:noFill/>
            <a:miter lim="800000"/>
            <a:headEnd/>
            <a:tailEnd/>
          </a:ln>
          <a:effectLst/>
        </p:spPr>
      </p:pic>
      <p:grpSp>
        <p:nvGrpSpPr>
          <p:cNvPr id="5" name="Group 4"/>
          <p:cNvGrpSpPr/>
          <p:nvPr/>
        </p:nvGrpSpPr>
        <p:grpSpPr>
          <a:xfrm>
            <a:off x="228600" y="514350"/>
            <a:ext cx="3200400" cy="2133600"/>
            <a:chOff x="228600" y="514350"/>
            <a:chExt cx="3200400" cy="2133600"/>
          </a:xfrm>
          <a:solidFill>
            <a:schemeClr val="bg1"/>
          </a:solidFill>
        </p:grpSpPr>
        <p:sp>
          <p:nvSpPr>
            <p:cNvPr id="3" name="Rectangle 2"/>
            <p:cNvSpPr/>
            <p:nvPr/>
          </p:nvSpPr>
          <p:spPr>
            <a:xfrm>
              <a:off x="228600" y="514350"/>
              <a:ext cx="3200400" cy="609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228600" y="1123950"/>
              <a:ext cx="2514600" cy="152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p:cNvSpPr txBox="1"/>
          <p:nvPr/>
        </p:nvSpPr>
        <p:spPr>
          <a:xfrm>
            <a:off x="76200" y="57150"/>
            <a:ext cx="4594976" cy="830997"/>
          </a:xfrm>
          <a:prstGeom prst="rect">
            <a:avLst/>
          </a:prstGeom>
          <a:noFill/>
        </p:spPr>
        <p:txBody>
          <a:bodyPr wrap="none" rtlCol="0">
            <a:spAutoFit/>
          </a:bodyPr>
          <a:lstStyle/>
          <a:p>
            <a:r>
              <a:rPr lang="en-US" sz="2400" b="1" dirty="0" smtClean="0">
                <a:solidFill>
                  <a:srgbClr val="FF0000"/>
                </a:solidFill>
                <a:latin typeface="Times New Roman" pitchFamily="18" charset="0"/>
                <a:cs typeface="Times New Roman" pitchFamily="18" charset="0"/>
              </a:rPr>
              <a:t>How to Choose the Right Type of </a:t>
            </a:r>
          </a:p>
          <a:p>
            <a:r>
              <a:rPr lang="en-US" sz="2400" b="1" dirty="0" smtClean="0">
                <a:solidFill>
                  <a:srgbClr val="FF0000"/>
                </a:solidFill>
                <a:latin typeface="Times New Roman" pitchFamily="18" charset="0"/>
                <a:cs typeface="Times New Roman" pitchFamily="18" charset="0"/>
              </a:rPr>
              <a:t>INFOGRAPHIC </a:t>
            </a:r>
            <a:endParaRPr lang="en-US" sz="2400"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5250"/>
            <a:ext cx="8229600" cy="857250"/>
          </a:xfrm>
        </p:spPr>
        <p:txBody>
          <a:bodyPr>
            <a:normAutofit/>
          </a:bodyPr>
          <a:lstStyle/>
          <a:p>
            <a:r>
              <a:rPr lang="en-US" sz="3200" b="1" dirty="0" smtClean="0">
                <a:solidFill>
                  <a:srgbClr val="FF0000"/>
                </a:solidFill>
                <a:latin typeface="Times New Roman" pitchFamily="18" charset="0"/>
                <a:cs typeface="Times New Roman" pitchFamily="18" charset="0"/>
              </a:rPr>
              <a:t>How to Create INFOGRAPHIC Copy</a:t>
            </a:r>
            <a:endParaRPr lang="en-US" sz="32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152400" y="590550"/>
            <a:ext cx="8763000" cy="3394472"/>
          </a:xfrm>
        </p:spPr>
        <p:txBody>
          <a:bodyPr>
            <a:noAutofit/>
          </a:bodyPr>
          <a:lstStyle/>
          <a:p>
            <a:pPr algn="just"/>
            <a:r>
              <a:rPr lang="en-US" sz="1800" dirty="0" smtClean="0">
                <a:solidFill>
                  <a:srgbClr val="C00000"/>
                </a:solidFill>
                <a:latin typeface="Times New Roman" pitchFamily="18" charset="0"/>
                <a:cs typeface="Times New Roman" pitchFamily="18" charset="0"/>
              </a:rPr>
              <a:t>The One Huge Idea: </a:t>
            </a:r>
            <a:r>
              <a:rPr lang="en-US" sz="1800" dirty="0" smtClean="0">
                <a:latin typeface="Times New Roman" pitchFamily="18" charset="0"/>
                <a:cs typeface="Times New Roman" pitchFamily="18" charset="0"/>
              </a:rPr>
              <a:t>The key to developing a successful and shareable infographic, like any other piece of communication, is to focus on the core message you want to convey.</a:t>
            </a:r>
          </a:p>
          <a:p>
            <a:pPr algn="just"/>
            <a:r>
              <a:rPr lang="en-US" sz="1800" dirty="0" smtClean="0">
                <a:solidFill>
                  <a:srgbClr val="C00000"/>
                </a:solidFill>
                <a:latin typeface="Times New Roman" pitchFamily="18" charset="0"/>
                <a:cs typeface="Times New Roman" pitchFamily="18" charset="0"/>
              </a:rPr>
              <a:t>Adding Details to a Story: </a:t>
            </a:r>
            <a:r>
              <a:rPr lang="en-US" sz="1800" dirty="0" smtClean="0">
                <a:latin typeface="Times New Roman" pitchFamily="18" charset="0"/>
                <a:cs typeface="Times New Roman" pitchFamily="18" charset="0"/>
              </a:rPr>
              <a:t>Consider the story you want to tell before getting into the specifics of how you will display your facts.</a:t>
            </a:r>
          </a:p>
          <a:p>
            <a:pPr algn="just"/>
            <a:r>
              <a:rPr lang="en-US" sz="1800" dirty="0" smtClean="0">
                <a:solidFill>
                  <a:srgbClr val="C00000"/>
                </a:solidFill>
                <a:latin typeface="Times New Roman" pitchFamily="18" charset="0"/>
                <a:cs typeface="Times New Roman" pitchFamily="18" charset="0"/>
              </a:rPr>
              <a:t>Building an Airtight Case: </a:t>
            </a:r>
            <a:r>
              <a:rPr lang="en-US" sz="1800" dirty="0" smtClean="0">
                <a:latin typeface="Times New Roman" pitchFamily="18" charset="0"/>
                <a:cs typeface="Times New Roman" pitchFamily="18" charset="0"/>
              </a:rPr>
              <a:t>Apart from telling a story, you must also establish a case inside your narrative. This may be accomplished by returning to your major concept and then defining each of your primary points, followed by supporting facts.</a:t>
            </a:r>
          </a:p>
          <a:p>
            <a:pPr algn="just"/>
            <a:r>
              <a:rPr lang="en-US" sz="1800" dirty="0" smtClean="0">
                <a:solidFill>
                  <a:srgbClr val="C00000"/>
                </a:solidFill>
                <a:latin typeface="Times New Roman" pitchFamily="18" charset="0"/>
                <a:cs typeface="Times New Roman" pitchFamily="18" charset="0"/>
              </a:rPr>
              <a:t>Deciding on the Tone: </a:t>
            </a:r>
            <a:r>
              <a:rPr lang="en-US" sz="1800" dirty="0" smtClean="0">
                <a:latin typeface="Times New Roman" pitchFamily="18" charset="0"/>
                <a:cs typeface="Times New Roman" pitchFamily="18" charset="0"/>
              </a:rPr>
              <a:t>Consider your target audience; if they are </a:t>
            </a:r>
            <a:r>
              <a:rPr lang="en-US" sz="1800" dirty="0" err="1" smtClean="0">
                <a:latin typeface="Times New Roman" pitchFamily="18" charset="0"/>
                <a:cs typeface="Times New Roman" pitchFamily="18" charset="0"/>
              </a:rPr>
              <a:t>millennials</a:t>
            </a:r>
            <a:r>
              <a:rPr lang="en-US" sz="1800" dirty="0" smtClean="0">
                <a:latin typeface="Times New Roman" pitchFamily="18" charset="0"/>
                <a:cs typeface="Times New Roman" pitchFamily="18" charset="0"/>
              </a:rPr>
              <a:t>, your tone may be laid-back and irreverent; if they are corporate executives, your tone may be more serious and direct. </a:t>
            </a:r>
          </a:p>
          <a:p>
            <a:pPr algn="just"/>
            <a:r>
              <a:rPr lang="en-US" sz="1800" dirty="0" smtClean="0">
                <a:solidFill>
                  <a:srgbClr val="C00000"/>
                </a:solidFill>
                <a:latin typeface="Times New Roman" pitchFamily="18" charset="0"/>
                <a:cs typeface="Times New Roman" pitchFamily="18" charset="0"/>
              </a:rPr>
              <a:t>Create a Textural outline: </a:t>
            </a:r>
            <a:r>
              <a:rPr lang="en-US" sz="1800" dirty="0" smtClean="0">
                <a:latin typeface="Times New Roman" pitchFamily="18" charset="0"/>
                <a:cs typeface="Times New Roman" pitchFamily="18" charset="0"/>
              </a:rPr>
              <a:t>Here is where you put your thoughts on paper. The textual outline should be short and cohesive with the visual components that will follow your text. In addition, your textual plan should have a title, introduction, body material, and sources.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hat is a Framework?"/>
          <p:cNvPicPr>
            <a:picLocks noChangeAspect="1" noChangeArrowheads="1"/>
          </p:cNvPicPr>
          <p:nvPr/>
        </p:nvPicPr>
        <p:blipFill>
          <a:blip r:embed="rId3"/>
          <a:srcRect b="5133"/>
          <a:stretch>
            <a:fillRect/>
          </a:stretch>
        </p:blipFill>
        <p:spPr bwMode="auto">
          <a:xfrm>
            <a:off x="76200" y="1126998"/>
            <a:ext cx="3048000" cy="2816352"/>
          </a:xfrm>
          <a:prstGeom prst="rect">
            <a:avLst/>
          </a:prstGeom>
          <a:noFill/>
        </p:spPr>
      </p:pic>
      <p:sp>
        <p:nvSpPr>
          <p:cNvPr id="4" name="TextBox 3"/>
          <p:cNvSpPr txBox="1"/>
          <p:nvPr/>
        </p:nvSpPr>
        <p:spPr>
          <a:xfrm>
            <a:off x="0" y="0"/>
            <a:ext cx="9144000" cy="707886"/>
          </a:xfrm>
          <a:prstGeom prst="rect">
            <a:avLst/>
          </a:prstGeom>
          <a:noFill/>
        </p:spPr>
        <p:txBody>
          <a:bodyPr wrap="square" rtlCol="0">
            <a:spAutoFit/>
          </a:bodyPr>
          <a:lstStyle/>
          <a:p>
            <a:pPr algn="ctr"/>
            <a:r>
              <a:rPr lang="en-US" sz="4000" b="1" dirty="0" smtClean="0">
                <a:solidFill>
                  <a:srgbClr val="FF0000"/>
                </a:solidFill>
                <a:latin typeface="Times New Roman" pitchFamily="18" charset="0"/>
                <a:cs typeface="Times New Roman" pitchFamily="18" charset="0"/>
              </a:rPr>
              <a:t>Establish a Wireframe</a:t>
            </a:r>
            <a:endParaRPr lang="en-US" sz="4000" b="1" dirty="0"/>
          </a:p>
        </p:txBody>
      </p:sp>
      <p:sp>
        <p:nvSpPr>
          <p:cNvPr id="5" name="Content Placeholder 2"/>
          <p:cNvSpPr txBox="1">
            <a:spLocks/>
          </p:cNvSpPr>
          <p:nvPr/>
        </p:nvSpPr>
        <p:spPr>
          <a:xfrm>
            <a:off x="2819400" y="742950"/>
            <a:ext cx="6096000" cy="3851673"/>
          </a:xfrm>
          <a:prstGeom prst="rect">
            <a:avLst/>
          </a:prstGeom>
        </p:spPr>
        <p:txBody>
          <a:bodyPr>
            <a:normAutofit fontScale="92500" lnSpcReduction="10000"/>
          </a:bodyPr>
          <a:lstStyle/>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This step is where you start turning your text into visual components. Based on the style of infographic you choose, make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sketchs</a:t>
            </a:r>
            <a:r>
              <a:rPr kumimoji="0" lang="en-US"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of the basic parts (textural and visual) of your final design. What should be in this frame is:</a:t>
            </a:r>
          </a:p>
          <a:p>
            <a:pPr marL="742950" marR="0" lvl="1" indent="-28575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placement of the introduction, subtitles, and titles</a:t>
            </a:r>
          </a:p>
          <a:p>
            <a:pPr marL="742950" marR="0" lvl="1" indent="-28575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the position of the indicated states and statistics</a:t>
            </a:r>
          </a:p>
          <a:p>
            <a:pPr marL="742950" marR="0" lvl="1" indent="-28575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rough drawings of graphs and charts</a:t>
            </a:r>
          </a:p>
          <a:p>
            <a:pPr marL="742950" marR="0" lvl="1" indent="-28575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rough drawings of icons or illustrations</a:t>
            </a:r>
            <a:endParaRPr kumimoji="0" lang="en-US"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FF0000"/>
                </a:solidFill>
                <a:latin typeface="Times New Roman" pitchFamily="18" charset="0"/>
                <a:cs typeface="Times New Roman" pitchFamily="18" charset="0"/>
              </a:rPr>
              <a:t>Design your INFOGRAPHIC</a:t>
            </a:r>
            <a:r>
              <a:rPr lang="en-US" sz="3600" b="1" dirty="0" smtClean="0">
                <a:latin typeface="Times New Roman" pitchFamily="18" charset="0"/>
                <a:cs typeface="Times New Roman" pitchFamily="18" charset="0"/>
              </a:rPr>
              <a:t> </a:t>
            </a:r>
            <a:endParaRPr lang="en-US" sz="36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7500" lnSpcReduction="20000"/>
          </a:bodyPr>
          <a:lstStyle/>
          <a:p>
            <a:pPr algn="just"/>
            <a:r>
              <a:rPr lang="en-US" dirty="0" smtClean="0">
                <a:latin typeface="Times New Roman" pitchFamily="18" charset="0"/>
                <a:cs typeface="Times New Roman" pitchFamily="18" charset="0"/>
              </a:rPr>
              <a:t>Designing your infographic is all about </a:t>
            </a:r>
          </a:p>
          <a:p>
            <a:pPr lvl="1" algn="just"/>
            <a:r>
              <a:rPr lang="en-US" dirty="0" smtClean="0">
                <a:solidFill>
                  <a:srgbClr val="C00000"/>
                </a:solidFill>
                <a:latin typeface="Times New Roman" pitchFamily="18" charset="0"/>
                <a:cs typeface="Times New Roman" pitchFamily="18" charset="0"/>
              </a:rPr>
              <a:t>Deciding on a right theme: </a:t>
            </a:r>
            <a:r>
              <a:rPr lang="en-US" dirty="0" smtClean="0">
                <a:latin typeface="Times New Roman" pitchFamily="18" charset="0"/>
                <a:cs typeface="Times New Roman" pitchFamily="18" charset="0"/>
              </a:rPr>
              <a:t>Use visual elements related to what you are presenting </a:t>
            </a:r>
          </a:p>
          <a:p>
            <a:pPr lvl="1" algn="just"/>
            <a:r>
              <a:rPr lang="en-US" dirty="0" smtClean="0">
                <a:solidFill>
                  <a:srgbClr val="C00000"/>
                </a:solidFill>
                <a:latin typeface="Times New Roman" pitchFamily="18" charset="0"/>
                <a:cs typeface="Times New Roman" pitchFamily="18" charset="0"/>
              </a:rPr>
              <a:t>Choosing a Color Scheme: </a:t>
            </a:r>
            <a:r>
              <a:rPr lang="en-US" dirty="0" smtClean="0">
                <a:latin typeface="Times New Roman" pitchFamily="18" charset="0"/>
                <a:cs typeface="Times New Roman" pitchFamily="18" charset="0"/>
              </a:rPr>
              <a:t>Using the right color scheme to suit the information you are passing  </a:t>
            </a:r>
          </a:p>
          <a:p>
            <a:pPr lvl="1" algn="just"/>
            <a:r>
              <a:rPr lang="en-US" dirty="0" smtClean="0">
                <a:solidFill>
                  <a:srgbClr val="C00000"/>
                </a:solidFill>
                <a:latin typeface="Times New Roman" pitchFamily="18" charset="0"/>
                <a:cs typeface="Times New Roman" pitchFamily="18" charset="0"/>
              </a:rPr>
              <a:t>Choosing right font combinations: </a:t>
            </a:r>
            <a:r>
              <a:rPr lang="en-US" dirty="0" smtClean="0">
                <a:latin typeface="Times New Roman" pitchFamily="18" charset="0"/>
                <a:cs typeface="Times New Roman" pitchFamily="18" charset="0"/>
              </a:rPr>
              <a:t>Fonts determine the mood and overall look and feel of you infographic </a:t>
            </a:r>
          </a:p>
          <a:p>
            <a:pPr lvl="1" algn="just"/>
            <a:r>
              <a:rPr lang="en-US" dirty="0" smtClean="0">
                <a:solidFill>
                  <a:srgbClr val="C00000"/>
                </a:solidFill>
                <a:latin typeface="Times New Roman" pitchFamily="18" charset="0"/>
                <a:cs typeface="Times New Roman" pitchFamily="18" charset="0"/>
              </a:rPr>
              <a:t>Selecting and Using the Right Icons: </a:t>
            </a:r>
            <a:r>
              <a:rPr lang="en-US" dirty="0" smtClean="0">
                <a:latin typeface="Times New Roman" pitchFamily="18" charset="0"/>
                <a:cs typeface="Times New Roman" pitchFamily="18" charset="0"/>
              </a:rPr>
              <a:t>The ability to blend the right images with as little text as possible is the key to effective visual communication, and one method to achieve this is to replace words with symbols such as icons.</a:t>
            </a:r>
          </a:p>
          <a:p>
            <a:pPr lvl="1" algn="just">
              <a:buNone/>
            </a:pPr>
            <a:endParaRPr lang="en-US" dirty="0" smtClean="0">
              <a:latin typeface="Times New Roman" pitchFamily="18" charset="0"/>
              <a:cs typeface="Times New Roman" pitchFamily="18" charset="0"/>
            </a:endParaRPr>
          </a:p>
          <a:p>
            <a:pPr algn="just"/>
            <a:endParaRPr lang="en-US"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57250"/>
          </a:xfrm>
        </p:spPr>
        <p:txBody>
          <a:bodyPr>
            <a:normAutofit/>
          </a:bodyPr>
          <a:lstStyle/>
          <a:p>
            <a:r>
              <a:rPr lang="en-US" sz="2800" b="1" dirty="0" smtClean="0">
                <a:solidFill>
                  <a:srgbClr val="FF0000"/>
                </a:solidFill>
                <a:latin typeface="Times New Roman" pitchFamily="18" charset="0"/>
                <a:cs typeface="Times New Roman" pitchFamily="18" charset="0"/>
              </a:rPr>
              <a:t>Deciding on a right theme</a:t>
            </a:r>
            <a:endParaRPr lang="en-US" sz="2800" b="1" dirty="0">
              <a:solidFill>
                <a:srgbClr val="FF0000"/>
              </a:solidFill>
              <a:latin typeface="Times New Roman" pitchFamily="18" charset="0"/>
              <a:cs typeface="Times New Roman" pitchFamily="18" charset="0"/>
            </a:endParaRPr>
          </a:p>
        </p:txBody>
      </p:sp>
      <p:sp>
        <p:nvSpPr>
          <p:cNvPr id="4" name="TextBox 3"/>
          <p:cNvSpPr txBox="1"/>
          <p:nvPr/>
        </p:nvSpPr>
        <p:spPr>
          <a:xfrm>
            <a:off x="228600" y="895350"/>
            <a:ext cx="8077200" cy="646331"/>
          </a:xfrm>
          <a:prstGeom prst="rect">
            <a:avLst/>
          </a:prstGeom>
          <a:noFill/>
        </p:spPr>
        <p:txBody>
          <a:bodyPr wrap="square" rtlCol="0">
            <a:spAutoFit/>
          </a:bodyPr>
          <a:lstStyle/>
          <a:p>
            <a:r>
              <a:rPr lang="en-US" dirty="0" smtClean="0">
                <a:latin typeface="Times New Roman" pitchFamily="18" charset="0"/>
                <a:cs typeface="Times New Roman" pitchFamily="18" charset="0"/>
              </a:rPr>
              <a:t>Use a visual metaphor, symbols, or other visual associations to elaborate on the visual theme of your infographic in order to bring your story to life.</a:t>
            </a:r>
            <a:endParaRPr lang="en-US"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a:srcRect l="48609" t="28906" r="36164" b="21094"/>
          <a:stretch>
            <a:fillRect/>
          </a:stretch>
        </p:blipFill>
        <p:spPr bwMode="auto">
          <a:xfrm>
            <a:off x="1600200" y="1581150"/>
            <a:ext cx="2286000" cy="3352800"/>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l="49414" t="28125" r="36530" b="20833"/>
          <a:stretch>
            <a:fillRect/>
          </a:stretch>
        </p:blipFill>
        <p:spPr bwMode="auto">
          <a:xfrm>
            <a:off x="4800600" y="1504950"/>
            <a:ext cx="2286000" cy="350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23220"/>
          </a:xfrm>
          <a:prstGeom prst="rect">
            <a:avLst/>
          </a:prstGeom>
          <a:noFill/>
        </p:spPr>
        <p:txBody>
          <a:bodyPr wrap="square" rtlCol="0">
            <a:spAutoFit/>
          </a:bodyPr>
          <a:lstStyle/>
          <a:p>
            <a:pPr algn="ctr"/>
            <a:r>
              <a:rPr lang="en-US" sz="2800" b="1" dirty="0" smtClean="0">
                <a:solidFill>
                  <a:srgbClr val="FF0000"/>
                </a:solidFill>
                <a:latin typeface="Times New Roman" pitchFamily="18" charset="0"/>
                <a:cs typeface="Times New Roman" pitchFamily="18" charset="0"/>
              </a:rPr>
              <a:t>Choosing a Color Scheme</a:t>
            </a:r>
            <a:endParaRPr lang="en-US" sz="2800" b="1" dirty="0">
              <a:solidFill>
                <a:srgbClr val="FF0000"/>
              </a:solidFill>
              <a:latin typeface="Times New Roman" pitchFamily="18" charset="0"/>
              <a:cs typeface="Times New Roman" pitchFamily="18" charset="0"/>
            </a:endParaRPr>
          </a:p>
        </p:txBody>
      </p:sp>
      <p:sp>
        <p:nvSpPr>
          <p:cNvPr id="3" name="TextBox 2"/>
          <p:cNvSpPr txBox="1"/>
          <p:nvPr/>
        </p:nvSpPr>
        <p:spPr>
          <a:xfrm>
            <a:off x="228600" y="514350"/>
            <a:ext cx="8686800" cy="1754326"/>
          </a:xfrm>
          <a:prstGeom prst="rect">
            <a:avLst/>
          </a:prstGeom>
          <a:noFill/>
        </p:spPr>
        <p:txBody>
          <a:bodyPr wrap="square" rtlCol="0">
            <a:spAutoFit/>
          </a:bodyPr>
          <a:lstStyle/>
          <a:p>
            <a:pPr marL="234950" indent="-234950">
              <a:buFont typeface="Wingdings" pitchFamily="2" charset="2"/>
              <a:buChar char="§"/>
              <a:tabLst>
                <a:tab pos="234950" algn="l"/>
              </a:tabLst>
            </a:pPr>
            <a:r>
              <a:rPr lang="en-US" dirty="0" smtClean="0">
                <a:latin typeface="Times New Roman" pitchFamily="18" charset="0"/>
                <a:cs typeface="Times New Roman" pitchFamily="18" charset="0"/>
              </a:rPr>
              <a:t>Colors communicate volumes on their own, and knowing the meaning of colors and color combinations will help you pass the proper story. </a:t>
            </a:r>
          </a:p>
          <a:p>
            <a:pPr marL="234950" indent="-234950">
              <a:buFont typeface="Wingdings" pitchFamily="2" charset="2"/>
              <a:buChar char="§"/>
              <a:tabLst>
                <a:tab pos="234950" algn="l"/>
              </a:tabLst>
            </a:pPr>
            <a:r>
              <a:rPr lang="en-US" dirty="0" smtClean="0">
                <a:latin typeface="Times New Roman" pitchFamily="18" charset="0"/>
                <a:cs typeface="Times New Roman" pitchFamily="18" charset="0"/>
              </a:rPr>
              <a:t>Always keep is simple</a:t>
            </a:r>
          </a:p>
          <a:p>
            <a:pPr marL="234950" indent="-234950">
              <a:buFont typeface="Wingdings" pitchFamily="2" charset="2"/>
              <a:buChar char="§"/>
              <a:tabLst>
                <a:tab pos="234950" algn="l"/>
              </a:tabLst>
            </a:pPr>
            <a:r>
              <a:rPr lang="en-US" dirty="0" smtClean="0">
                <a:latin typeface="Times New Roman" pitchFamily="18" charset="0"/>
                <a:cs typeface="Times New Roman" pitchFamily="18" charset="0"/>
              </a:rPr>
              <a:t>it is important to use 60-30-10 rule i.e. 60% of the primary color, 30% of the secondary and 10% of the accent color</a:t>
            </a:r>
          </a:p>
          <a:p>
            <a:endParaRPr lang="en-US"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srcRect l="36310" t="26788" r="23865" b="14844"/>
          <a:stretch>
            <a:fillRect/>
          </a:stretch>
        </p:blipFill>
        <p:spPr bwMode="auto">
          <a:xfrm>
            <a:off x="381000" y="2114550"/>
            <a:ext cx="3886200" cy="2905685"/>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a:srcRect l="45095" t="32031" r="29722" b="22135"/>
          <a:stretch>
            <a:fillRect/>
          </a:stretch>
        </p:blipFill>
        <p:spPr bwMode="auto">
          <a:xfrm>
            <a:off x="4800600" y="2114550"/>
            <a:ext cx="3276600" cy="2819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90" name="Picture 18" descr="https://www.tailorbrands.com/wp-content/uploads/2018/12/bebop-300x300.png"/>
          <p:cNvPicPr>
            <a:picLocks noChangeAspect="1" noChangeArrowheads="1"/>
          </p:cNvPicPr>
          <p:nvPr/>
        </p:nvPicPr>
        <p:blipFill>
          <a:blip r:embed="rId2"/>
          <a:srcRect l="13333" t="32389" r="14667" b="32944"/>
          <a:stretch>
            <a:fillRect/>
          </a:stretch>
        </p:blipFill>
        <p:spPr bwMode="auto">
          <a:xfrm>
            <a:off x="6858000" y="514350"/>
            <a:ext cx="2057400" cy="990600"/>
          </a:xfrm>
          <a:prstGeom prst="rect">
            <a:avLst/>
          </a:prstGeom>
          <a:noFill/>
        </p:spPr>
      </p:pic>
      <p:pic>
        <p:nvPicPr>
          <p:cNvPr id="3074" name="Picture 2" descr="https://www.tailorbrands.com/wp-content/uploads/2020/07/tb-tonal-logoa-1-300x300.png"/>
          <p:cNvPicPr>
            <a:picLocks noChangeAspect="1" noChangeArrowheads="1"/>
          </p:cNvPicPr>
          <p:nvPr/>
        </p:nvPicPr>
        <p:blipFill>
          <a:blip r:embed="rId3"/>
          <a:srcRect l="13333" t="26667" r="14667" b="28000"/>
          <a:stretch>
            <a:fillRect/>
          </a:stretch>
        </p:blipFill>
        <p:spPr bwMode="auto">
          <a:xfrm>
            <a:off x="152400" y="619840"/>
            <a:ext cx="2057400" cy="1295400"/>
          </a:xfrm>
          <a:prstGeom prst="rect">
            <a:avLst/>
          </a:prstGeom>
          <a:noFill/>
        </p:spPr>
      </p:pic>
      <p:sp>
        <p:nvSpPr>
          <p:cNvPr id="3079" name="Rectangle 7"/>
          <p:cNvSpPr>
            <a:spLocks noChangeArrowheads="1"/>
          </p:cNvSpPr>
          <p:nvPr/>
        </p:nvSpPr>
        <p:spPr bwMode="auto">
          <a:xfrm>
            <a:off x="3276600" y="3257550"/>
            <a:ext cx="1524000" cy="861774"/>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20101"/>
                </a:solidFill>
                <a:effectLst/>
                <a:latin typeface="Times New Roman" pitchFamily="18" charset="0"/>
                <a:cs typeface="Times New Roman" pitchFamily="18" charset="0"/>
              </a:rPr>
              <a:t>Two Fonts With Complementary Moods</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656B6F"/>
                </a:solidFill>
                <a:effectLst/>
                <a:latin typeface="Times New Roman" pitchFamily="18" charset="0"/>
                <a:cs typeface="Times New Roman" pitchFamily="18" charset="0"/>
              </a:rPr>
              <a:t>  </a:t>
            </a:r>
          </a:p>
        </p:txBody>
      </p:sp>
      <p:pic>
        <p:nvPicPr>
          <p:cNvPr id="3088" name="Picture 16" descr="https://www.tailorbrands.com/wp-content/uploads/2018/12/podcast-300x300.png"/>
          <p:cNvPicPr>
            <a:picLocks noChangeAspect="1" noChangeArrowheads="1"/>
          </p:cNvPicPr>
          <p:nvPr/>
        </p:nvPicPr>
        <p:blipFill>
          <a:blip r:embed="rId4"/>
          <a:srcRect l="26667" t="24389" r="17333" b="27611"/>
          <a:stretch>
            <a:fillRect/>
          </a:stretch>
        </p:blipFill>
        <p:spPr bwMode="auto">
          <a:xfrm>
            <a:off x="7086600" y="2647950"/>
            <a:ext cx="1600200" cy="1371600"/>
          </a:xfrm>
          <a:prstGeom prst="rect">
            <a:avLst/>
          </a:prstGeom>
          <a:noFill/>
        </p:spPr>
      </p:pic>
      <p:sp>
        <p:nvSpPr>
          <p:cNvPr id="3087" name="Rectangle 15"/>
          <p:cNvSpPr>
            <a:spLocks noChangeArrowheads="1"/>
          </p:cNvSpPr>
          <p:nvPr/>
        </p:nvSpPr>
        <p:spPr bwMode="auto">
          <a:xfrm>
            <a:off x="7162800" y="3867150"/>
            <a:ext cx="1371600" cy="861774"/>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20101"/>
                </a:solidFill>
                <a:effectLst/>
                <a:latin typeface="Times New Roman" pitchFamily="18" charset="0"/>
                <a:cs typeface="Times New Roman" pitchFamily="18" charset="0"/>
              </a:rPr>
              <a:t>Don’t Use Fonts That Are Too Similar</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656B6F"/>
                </a:solidFill>
                <a:effectLst/>
                <a:latin typeface="Times New Roman" pitchFamily="18" charset="0"/>
                <a:cs typeface="Times New Roman" pitchFamily="18" charset="0"/>
              </a:rPr>
              <a:t>  </a:t>
            </a:r>
          </a:p>
        </p:txBody>
      </p:sp>
      <p:pic>
        <p:nvPicPr>
          <p:cNvPr id="3084" name="Picture 12" descr="https://www.tailorbrands.com/wp-content/uploads/2018/12/mystic-300x300.png"/>
          <p:cNvPicPr>
            <a:picLocks noChangeAspect="1" noChangeArrowheads="1"/>
          </p:cNvPicPr>
          <p:nvPr/>
        </p:nvPicPr>
        <p:blipFill>
          <a:blip r:embed="rId5"/>
          <a:srcRect l="16000" t="32000" r="17333" b="30667"/>
          <a:stretch>
            <a:fillRect/>
          </a:stretch>
        </p:blipFill>
        <p:spPr bwMode="auto">
          <a:xfrm>
            <a:off x="4800600" y="971550"/>
            <a:ext cx="1905000" cy="1066800"/>
          </a:xfrm>
          <a:prstGeom prst="rect">
            <a:avLst/>
          </a:prstGeom>
          <a:noFill/>
        </p:spPr>
      </p:pic>
      <p:pic>
        <p:nvPicPr>
          <p:cNvPr id="3082" name="Picture 10" descr="https://www.tailorbrands.com/wp-content/uploads/2018/12/Book-club-300x300.png"/>
          <p:cNvPicPr>
            <a:picLocks noChangeAspect="1" noChangeArrowheads="1"/>
          </p:cNvPicPr>
          <p:nvPr/>
        </p:nvPicPr>
        <p:blipFill>
          <a:blip r:embed="rId6"/>
          <a:srcRect l="10667" t="29722" r="14667" b="27611"/>
          <a:stretch>
            <a:fillRect/>
          </a:stretch>
        </p:blipFill>
        <p:spPr bwMode="auto">
          <a:xfrm>
            <a:off x="2057400" y="3790950"/>
            <a:ext cx="1752600" cy="1001486"/>
          </a:xfrm>
          <a:prstGeom prst="rect">
            <a:avLst/>
          </a:prstGeom>
          <a:noFill/>
        </p:spPr>
      </p:pic>
      <p:pic>
        <p:nvPicPr>
          <p:cNvPr id="3076" name="Picture 4" descr="blablabla podcast"/>
          <p:cNvPicPr>
            <a:picLocks noChangeAspect="1" noChangeArrowheads="1"/>
          </p:cNvPicPr>
          <p:nvPr/>
        </p:nvPicPr>
        <p:blipFill>
          <a:blip r:embed="rId7"/>
          <a:srcRect l="18667" t="37722" r="17333" b="35611"/>
          <a:stretch>
            <a:fillRect/>
          </a:stretch>
        </p:blipFill>
        <p:spPr bwMode="auto">
          <a:xfrm>
            <a:off x="2514600" y="742950"/>
            <a:ext cx="1828800" cy="762000"/>
          </a:xfrm>
          <a:prstGeom prst="rect">
            <a:avLst/>
          </a:prstGeom>
          <a:noFill/>
        </p:spPr>
      </p:pic>
      <p:sp>
        <p:nvSpPr>
          <p:cNvPr id="2" name="Title 1"/>
          <p:cNvSpPr>
            <a:spLocks noGrp="1"/>
          </p:cNvSpPr>
          <p:nvPr>
            <p:ph type="title"/>
          </p:nvPr>
        </p:nvSpPr>
        <p:spPr>
          <a:xfrm>
            <a:off x="457200" y="-95250"/>
            <a:ext cx="8229600" cy="857250"/>
          </a:xfrm>
        </p:spPr>
        <p:txBody>
          <a:bodyPr>
            <a:normAutofit/>
          </a:bodyPr>
          <a:lstStyle/>
          <a:p>
            <a:r>
              <a:rPr lang="en-US" sz="2800" b="1" dirty="0" smtClean="0">
                <a:solidFill>
                  <a:srgbClr val="FF0000"/>
                </a:solidFill>
                <a:latin typeface="Times New Roman" pitchFamily="18" charset="0"/>
                <a:cs typeface="Times New Roman" pitchFamily="18" charset="0"/>
              </a:rPr>
              <a:t>Choosing right font combinations</a:t>
            </a:r>
            <a:endParaRPr lang="en-US" sz="2800" b="1" dirty="0">
              <a:solidFill>
                <a:srgbClr val="FF0000"/>
              </a:solidFill>
              <a:latin typeface="Times New Roman" pitchFamily="18" charset="0"/>
              <a:cs typeface="Times New Roman" pitchFamily="18" charset="0"/>
            </a:endParaRPr>
          </a:p>
        </p:txBody>
      </p:sp>
      <p:sp>
        <p:nvSpPr>
          <p:cNvPr id="3073" name="Rectangle 1"/>
          <p:cNvSpPr>
            <a:spLocks noChangeArrowheads="1"/>
          </p:cNvSpPr>
          <p:nvPr/>
        </p:nvSpPr>
        <p:spPr bwMode="auto">
          <a:xfrm>
            <a:off x="381000" y="1938576"/>
            <a:ext cx="1447800" cy="861774"/>
          </a:xfrm>
          <a:prstGeom prst="rect">
            <a:avLst/>
          </a:prstGeom>
          <a:solidFill>
            <a:srgbClr val="FFFFFF"/>
          </a:solid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20101"/>
                </a:solidFill>
                <a:effectLst/>
                <a:latin typeface="Times New Roman" pitchFamily="18" charset="0"/>
                <a:cs typeface="Times New Roman" pitchFamily="18" charset="0"/>
              </a:rPr>
              <a:t>Pair Two Fonts From the Same Font Family</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656B6F"/>
                </a:solidFill>
                <a:effectLst/>
                <a:latin typeface="Times New Roman" pitchFamily="18" charset="0"/>
                <a:cs typeface="Times New Roman" pitchFamily="18" charset="0"/>
              </a:rPr>
              <a:t>  </a:t>
            </a:r>
          </a:p>
        </p:txBody>
      </p:sp>
      <p:sp>
        <p:nvSpPr>
          <p:cNvPr id="3075" name="Rectangle 3"/>
          <p:cNvSpPr>
            <a:spLocks noChangeArrowheads="1"/>
          </p:cNvSpPr>
          <p:nvPr/>
        </p:nvSpPr>
        <p:spPr bwMode="auto">
          <a:xfrm>
            <a:off x="2590800" y="1352550"/>
            <a:ext cx="1524000" cy="861774"/>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20101"/>
                </a:solidFill>
                <a:effectLst/>
                <a:latin typeface="Times New Roman" pitchFamily="18" charset="0"/>
                <a:cs typeface="Times New Roman" pitchFamily="18" charset="0"/>
              </a:rPr>
              <a:t>A Chunky Font Pairs Well With a Skinnier One</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656B6F"/>
                </a:solidFill>
                <a:effectLst/>
                <a:latin typeface="Times New Roman" pitchFamily="18" charset="0"/>
                <a:cs typeface="Times New Roman" pitchFamily="18" charset="0"/>
              </a:rPr>
              <a:t>  </a:t>
            </a:r>
          </a:p>
        </p:txBody>
      </p:sp>
      <p:sp>
        <p:nvSpPr>
          <p:cNvPr id="3077" name="Rectangle 5"/>
          <p:cNvSpPr>
            <a:spLocks noChangeArrowheads="1"/>
          </p:cNvSpPr>
          <p:nvPr/>
        </p:nvSpPr>
        <p:spPr bwMode="auto">
          <a:xfrm>
            <a:off x="381000" y="4224576"/>
            <a:ext cx="1600200" cy="861774"/>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20101"/>
                </a:solidFill>
                <a:effectLst/>
                <a:latin typeface="Times New Roman" pitchFamily="18" charset="0"/>
                <a:cs typeface="Times New Roman" pitchFamily="18" charset="0"/>
              </a:rPr>
              <a:t>Try Tight Kerning With Looser Kerning</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656B6F"/>
                </a:solidFill>
                <a:effectLst/>
                <a:latin typeface="Times New Roman" pitchFamily="18" charset="0"/>
                <a:cs typeface="Times New Roman" pitchFamily="18" charset="0"/>
              </a:rPr>
              <a:t>  </a:t>
            </a:r>
          </a:p>
        </p:txBody>
      </p:sp>
      <p:pic>
        <p:nvPicPr>
          <p:cNvPr id="3078" name="Picture 6" descr="https://www.tailorbrands.com/wp-content/uploads/2018/12/Tenta-300x300.png"/>
          <p:cNvPicPr>
            <a:picLocks noChangeAspect="1" noChangeArrowheads="1"/>
          </p:cNvPicPr>
          <p:nvPr/>
        </p:nvPicPr>
        <p:blipFill>
          <a:blip r:embed="rId8"/>
          <a:srcRect l="24000" t="24389" r="22667" b="24944"/>
          <a:stretch>
            <a:fillRect/>
          </a:stretch>
        </p:blipFill>
        <p:spPr bwMode="auto">
          <a:xfrm>
            <a:off x="533399" y="2776776"/>
            <a:ext cx="1524000" cy="1447800"/>
          </a:xfrm>
          <a:prstGeom prst="rect">
            <a:avLst/>
          </a:prstGeom>
          <a:noFill/>
        </p:spPr>
      </p:pic>
      <p:pic>
        <p:nvPicPr>
          <p:cNvPr id="3080" name="Picture 8" descr="https://www.tailorbrands.com/wp-content/uploads/2020/12/types-of-fitness-logos-768x480.jpg"/>
          <p:cNvPicPr>
            <a:picLocks noChangeAspect="1" noChangeArrowheads="1"/>
          </p:cNvPicPr>
          <p:nvPr/>
        </p:nvPicPr>
        <p:blipFill>
          <a:blip r:embed="rId9"/>
          <a:srcRect l="26201" t="25153" r="24017" b="20349"/>
          <a:stretch>
            <a:fillRect/>
          </a:stretch>
        </p:blipFill>
        <p:spPr bwMode="auto">
          <a:xfrm>
            <a:off x="3276600" y="2190750"/>
            <a:ext cx="1447800" cy="990600"/>
          </a:xfrm>
          <a:prstGeom prst="rect">
            <a:avLst/>
          </a:prstGeom>
          <a:noFill/>
        </p:spPr>
      </p:pic>
      <p:sp>
        <p:nvSpPr>
          <p:cNvPr id="3081" name="Rectangle 9"/>
          <p:cNvSpPr>
            <a:spLocks noChangeArrowheads="1"/>
          </p:cNvSpPr>
          <p:nvPr/>
        </p:nvSpPr>
        <p:spPr bwMode="auto">
          <a:xfrm>
            <a:off x="2057400" y="4629150"/>
            <a:ext cx="1752600" cy="646331"/>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20101"/>
                </a:solidFill>
                <a:effectLst/>
                <a:latin typeface="Times New Roman" pitchFamily="18" charset="0"/>
                <a:cs typeface="Times New Roman" pitchFamily="18" charset="0"/>
              </a:rPr>
              <a:t>Use Serif and Sans Serif Together</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656B6F"/>
                </a:solidFill>
                <a:effectLst/>
                <a:latin typeface="Times New Roman" pitchFamily="18" charset="0"/>
                <a:cs typeface="Times New Roman" pitchFamily="18" charset="0"/>
              </a:rPr>
              <a:t>  </a:t>
            </a:r>
          </a:p>
        </p:txBody>
      </p:sp>
      <p:sp>
        <p:nvSpPr>
          <p:cNvPr id="3083" name="Rectangle 11"/>
          <p:cNvSpPr>
            <a:spLocks noChangeArrowheads="1"/>
          </p:cNvSpPr>
          <p:nvPr/>
        </p:nvSpPr>
        <p:spPr bwMode="auto">
          <a:xfrm>
            <a:off x="5029200" y="1962150"/>
            <a:ext cx="1828800" cy="861774"/>
          </a:xfrm>
          <a:prstGeom prst="rect">
            <a:avLst/>
          </a:prstGeom>
          <a:solidFill>
            <a:srgbClr val="FFFFFF"/>
          </a:solid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20101"/>
                </a:solidFill>
                <a:effectLst/>
                <a:latin typeface="Times New Roman" pitchFamily="18" charset="0"/>
                <a:cs typeface="Times New Roman" pitchFamily="18" charset="0"/>
              </a:rPr>
              <a:t>Try a Traditional Heading with a Decorative Body</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656B6F"/>
                </a:solidFill>
                <a:effectLst/>
                <a:latin typeface="Times New Roman" pitchFamily="18" charset="0"/>
                <a:cs typeface="Times New Roman" pitchFamily="18" charset="0"/>
              </a:rPr>
              <a:t>  </a:t>
            </a:r>
          </a:p>
        </p:txBody>
      </p:sp>
      <p:sp>
        <p:nvSpPr>
          <p:cNvPr id="3085" name="Rectangle 13"/>
          <p:cNvSpPr>
            <a:spLocks noChangeArrowheads="1"/>
          </p:cNvSpPr>
          <p:nvPr/>
        </p:nvSpPr>
        <p:spPr bwMode="auto">
          <a:xfrm>
            <a:off x="4953000" y="4281726"/>
            <a:ext cx="1905000" cy="861774"/>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20101"/>
                </a:solidFill>
                <a:effectLst/>
                <a:latin typeface="Times New Roman" pitchFamily="18" charset="0"/>
                <a:cs typeface="Times New Roman" pitchFamily="18" charset="0"/>
              </a:rPr>
              <a:t>Use a Decorative Heading with a More Traditional Body</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656B6F"/>
                </a:solidFill>
                <a:effectLst/>
                <a:latin typeface="Times New Roman" pitchFamily="18" charset="0"/>
                <a:cs typeface="Times New Roman" pitchFamily="18" charset="0"/>
              </a:rPr>
              <a:t>  </a:t>
            </a:r>
          </a:p>
        </p:txBody>
      </p:sp>
      <p:pic>
        <p:nvPicPr>
          <p:cNvPr id="3086" name="Picture 14" descr="logo ideas"/>
          <p:cNvPicPr>
            <a:picLocks noChangeAspect="1" noChangeArrowheads="1"/>
          </p:cNvPicPr>
          <p:nvPr/>
        </p:nvPicPr>
        <p:blipFill>
          <a:blip r:embed="rId10"/>
          <a:srcRect l="18667" t="19056" r="20000" b="19611"/>
          <a:stretch>
            <a:fillRect/>
          </a:stretch>
        </p:blipFill>
        <p:spPr bwMode="auto">
          <a:xfrm>
            <a:off x="5029199" y="3062526"/>
            <a:ext cx="1524000" cy="1192696"/>
          </a:xfrm>
          <a:prstGeom prst="rect">
            <a:avLst/>
          </a:prstGeom>
          <a:noFill/>
        </p:spPr>
      </p:pic>
      <p:sp>
        <p:nvSpPr>
          <p:cNvPr id="3089" name="Rectangle 17"/>
          <p:cNvSpPr>
            <a:spLocks noChangeArrowheads="1"/>
          </p:cNvSpPr>
          <p:nvPr/>
        </p:nvSpPr>
        <p:spPr bwMode="auto">
          <a:xfrm>
            <a:off x="7239000" y="1428750"/>
            <a:ext cx="1524000" cy="861774"/>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20101"/>
                </a:solidFill>
                <a:effectLst/>
                <a:latin typeface="Times New Roman" pitchFamily="18" charset="0"/>
                <a:cs typeface="Times New Roman" pitchFamily="18" charset="0"/>
              </a:rPr>
              <a:t>Avoid Pairing Fonts That Are Too Different</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656B6F"/>
                </a:solidFill>
                <a:effectLst/>
                <a:latin typeface="Times New Roman" pitchFamily="18" charset="0"/>
                <a:cs typeface="Times New Roman" pitchFamily="18" charset="0"/>
              </a:rPr>
              <a:t>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Selecting and Using the Right Icons</a:t>
            </a:r>
            <a:endParaRPr lang="en-US" sz="2800" b="1" dirty="0">
              <a:solidFill>
                <a:srgbClr val="FF0000"/>
              </a:solidFill>
              <a:latin typeface="Times New Roman" pitchFamily="18" charset="0"/>
              <a:cs typeface="Times New Roman" pitchFamily="18" charset="0"/>
            </a:endParaRPr>
          </a:p>
        </p:txBody>
      </p:sp>
      <p:sp>
        <p:nvSpPr>
          <p:cNvPr id="44033" name="Rectangle 1"/>
          <p:cNvSpPr>
            <a:spLocks noChangeArrowheads="1"/>
          </p:cNvSpPr>
          <p:nvPr/>
        </p:nvSpPr>
        <p:spPr bwMode="auto">
          <a:xfrm>
            <a:off x="457200" y="3446443"/>
            <a:ext cx="2057400" cy="1200329"/>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effectLst/>
                <a:latin typeface="Times New Roman" pitchFamily="18" charset="0"/>
                <a:cs typeface="Times New Roman" pitchFamily="18" charset="0"/>
              </a:rPr>
              <a:t>Choose an icon style and stick to it</a:t>
            </a:r>
            <a:br>
              <a:rPr kumimoji="0" lang="en-US" b="1" i="0" u="none" strike="noStrike" cap="none" normalizeH="0" baseline="0" dirty="0" smtClean="0">
                <a:ln>
                  <a:noFill/>
                </a:ln>
                <a:effectLst/>
                <a:latin typeface="Times New Roman" pitchFamily="18" charset="0"/>
                <a:cs typeface="Times New Roman" pitchFamily="18" charset="0"/>
              </a:rPr>
            </a:br>
            <a:r>
              <a:rPr kumimoji="0" lang="en-US" b="1" i="0" u="none" strike="noStrike" cap="none" normalizeH="0" baseline="0" dirty="0" smtClean="0">
                <a:ln>
                  <a:noFill/>
                </a:ln>
                <a:effectLst/>
                <a:latin typeface="Times New Roman" pitchFamily="18" charset="0"/>
                <a:cs typeface="Times New Roman" pitchFamily="18" charset="0"/>
              </a:rPr>
              <a:t>.</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effectLst/>
                <a:latin typeface="Times New Roman" pitchFamily="18" charset="0"/>
                <a:cs typeface="Times New Roman" pitchFamily="18" charset="0"/>
              </a:rPr>
              <a:t>  </a:t>
            </a:r>
          </a:p>
        </p:txBody>
      </p:sp>
      <p:pic>
        <p:nvPicPr>
          <p:cNvPr id="44034" name="Picture 2" descr="icon-consistency1-7550746"/>
          <p:cNvPicPr>
            <a:picLocks noChangeArrowheads="1"/>
          </p:cNvPicPr>
          <p:nvPr/>
        </p:nvPicPr>
        <p:blipFill>
          <a:blip r:embed="rId2"/>
          <a:srcRect/>
          <a:stretch>
            <a:fillRect/>
          </a:stretch>
        </p:blipFill>
        <p:spPr bwMode="auto">
          <a:xfrm>
            <a:off x="304800" y="1123950"/>
            <a:ext cx="2743200" cy="2286000"/>
          </a:xfrm>
          <a:prstGeom prst="rect">
            <a:avLst/>
          </a:prstGeom>
          <a:noFill/>
        </p:spPr>
      </p:pic>
      <p:sp>
        <p:nvSpPr>
          <p:cNvPr id="44035" name="Rectangle 3"/>
          <p:cNvSpPr>
            <a:spLocks noChangeArrowheads="1"/>
          </p:cNvSpPr>
          <p:nvPr/>
        </p:nvSpPr>
        <p:spPr bwMode="auto">
          <a:xfrm>
            <a:off x="3581400" y="3562350"/>
            <a:ext cx="2200282" cy="923330"/>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effectLst/>
                <a:latin typeface="Times New Roman" pitchFamily="18" charset="0"/>
                <a:cs typeface="Times New Roman" pitchFamily="18" charset="0"/>
              </a:rPr>
              <a:t>Pair icons with fonts</a:t>
            </a:r>
            <a:br>
              <a:rPr kumimoji="0" lang="en-US" b="1" i="0" u="none" strike="noStrike" cap="none" normalizeH="0" baseline="0" dirty="0" smtClean="0">
                <a:ln>
                  <a:noFill/>
                </a:ln>
                <a:effectLst/>
                <a:latin typeface="Times New Roman" pitchFamily="18" charset="0"/>
                <a:cs typeface="Times New Roman" pitchFamily="18" charset="0"/>
              </a:rPr>
            </a:br>
            <a:endParaRPr kumimoji="0" lang="en-US" b="1" i="0" u="none" strike="noStrike" cap="none" normalizeH="0" baseline="0" dirty="0" smtClean="0">
              <a:ln>
                <a:noFill/>
              </a:ln>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effectLst/>
                <a:latin typeface="Times New Roman" pitchFamily="18" charset="0"/>
                <a:cs typeface="Times New Roman" pitchFamily="18" charset="0"/>
              </a:rPr>
              <a:t>  </a:t>
            </a:r>
          </a:p>
        </p:txBody>
      </p:sp>
      <p:pic>
        <p:nvPicPr>
          <p:cNvPr id="44036" name="Picture 4" descr="captura-de-pantalla-2015-08-09-a-las-18-08-46-3245300"/>
          <p:cNvPicPr>
            <a:picLocks noChangeArrowheads="1"/>
          </p:cNvPicPr>
          <p:nvPr/>
        </p:nvPicPr>
        <p:blipFill>
          <a:blip r:embed="rId3"/>
          <a:srcRect/>
          <a:stretch>
            <a:fillRect/>
          </a:stretch>
        </p:blipFill>
        <p:spPr bwMode="auto">
          <a:xfrm>
            <a:off x="3200400" y="1123950"/>
            <a:ext cx="2743200" cy="2286000"/>
          </a:xfrm>
          <a:prstGeom prst="rect">
            <a:avLst/>
          </a:prstGeom>
          <a:noFill/>
        </p:spPr>
      </p:pic>
      <p:pic>
        <p:nvPicPr>
          <p:cNvPr id="44038" name="Picture 6" descr="captura-de-pantalla-2015-08-09-a-las-18-08-54-4211719">
            <a:hlinkClick r:id="rId4"/>
          </p:cNvPr>
          <p:cNvPicPr>
            <a:picLocks noChangeArrowheads="1"/>
          </p:cNvPicPr>
          <p:nvPr/>
        </p:nvPicPr>
        <p:blipFill>
          <a:blip r:embed="rId5"/>
          <a:srcRect/>
          <a:stretch>
            <a:fillRect/>
          </a:stretch>
        </p:blipFill>
        <p:spPr bwMode="auto">
          <a:xfrm>
            <a:off x="6172200" y="1123950"/>
            <a:ext cx="2743200" cy="2286000"/>
          </a:xfrm>
          <a:prstGeom prst="rect">
            <a:avLst/>
          </a:prstGeom>
          <a:noFill/>
        </p:spPr>
      </p:pic>
      <p:sp>
        <p:nvSpPr>
          <p:cNvPr id="10" name="Rectangle 3"/>
          <p:cNvSpPr>
            <a:spLocks noChangeArrowheads="1"/>
          </p:cNvSpPr>
          <p:nvPr/>
        </p:nvSpPr>
        <p:spPr bwMode="auto">
          <a:xfrm>
            <a:off x="6629400" y="3493353"/>
            <a:ext cx="2057400" cy="1200329"/>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en-US" b="1" dirty="0" smtClean="0">
                <a:latin typeface="Times New Roman" pitchFamily="18" charset="0"/>
                <a:cs typeface="Times New Roman" pitchFamily="18" charset="0"/>
              </a:rPr>
              <a:t>Match icons with the right color palette</a:t>
            </a:r>
            <a:br>
              <a:rPr lang="en-US" b="1" dirty="0" smtClean="0">
                <a:latin typeface="Times New Roman" pitchFamily="18" charset="0"/>
                <a:cs typeface="Times New Roman" pitchFamily="18" charset="0"/>
              </a:rPr>
            </a:br>
            <a:endParaRPr kumimoji="0" lang="en-US" b="1" i="0" u="none" strike="noStrike" cap="none" normalizeH="0" baseline="0" dirty="0" smtClean="0">
              <a:ln>
                <a:noFill/>
              </a:ln>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63" name="Picture 7" descr="Charts in R by usage | en.proft.me"/>
          <p:cNvPicPr>
            <a:picLocks noChangeAspect="1" noChangeArrowheads="1"/>
          </p:cNvPicPr>
          <p:nvPr/>
        </p:nvPicPr>
        <p:blipFill>
          <a:blip r:embed="rId2"/>
          <a:srcRect t="9266"/>
          <a:stretch>
            <a:fillRect/>
          </a:stretch>
        </p:blipFill>
        <p:spPr bwMode="auto">
          <a:xfrm>
            <a:off x="381000" y="666750"/>
            <a:ext cx="8534400" cy="4476750"/>
          </a:xfrm>
          <a:prstGeom prst="rect">
            <a:avLst/>
          </a:prstGeom>
          <a:noFill/>
        </p:spPr>
      </p:pic>
      <p:sp>
        <p:nvSpPr>
          <p:cNvPr id="8" name="Title 1"/>
          <p:cNvSpPr>
            <a:spLocks noGrp="1"/>
          </p:cNvSpPr>
          <p:nvPr>
            <p:ph type="title"/>
          </p:nvPr>
        </p:nvSpPr>
        <p:spPr>
          <a:xfrm>
            <a:off x="457200" y="-95250"/>
            <a:ext cx="8229600" cy="857250"/>
          </a:xfrm>
        </p:spPr>
        <p:txBody>
          <a:bodyPr>
            <a:normAutofit/>
          </a:bodyPr>
          <a:lstStyle/>
          <a:p>
            <a:r>
              <a:rPr lang="en-US" sz="3200" b="1" dirty="0" smtClean="0">
                <a:solidFill>
                  <a:srgbClr val="FF0000"/>
                </a:solidFill>
                <a:latin typeface="Times New Roman" pitchFamily="18" charset="0"/>
                <a:cs typeface="Times New Roman" pitchFamily="18" charset="0"/>
              </a:rPr>
              <a:t>Selecting the appropriate CHART</a:t>
            </a:r>
            <a:endParaRPr lang="en-US" sz="32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9550"/>
            <a:ext cx="9144000" cy="857250"/>
          </a:xfrm>
        </p:spPr>
        <p:txBody>
          <a:bodyPr>
            <a:noAutofit/>
          </a:bodyPr>
          <a:lstStyle/>
          <a:p>
            <a:r>
              <a:rPr lang="en-US" sz="3000" b="1" dirty="0" smtClean="0">
                <a:latin typeface="Times New Roman" pitchFamily="18" charset="0"/>
                <a:cs typeface="Times New Roman" pitchFamily="18" charset="0"/>
              </a:rPr>
              <a:t>Infographic Tools for Creating </a:t>
            </a:r>
            <a:r>
              <a:rPr lang="en-US" sz="3000" b="1" dirty="0" smtClean="0">
                <a:solidFill>
                  <a:srgbClr val="FF0000"/>
                </a:solidFill>
                <a:latin typeface="Times New Roman" pitchFamily="18" charset="0"/>
                <a:cs typeface="Times New Roman" pitchFamily="18" charset="0"/>
              </a:rPr>
              <a:t>INFOGRAPHICS</a:t>
            </a:r>
            <a:r>
              <a:rPr lang="en-US" sz="3000" b="1" dirty="0" smtClean="0">
                <a:latin typeface="Times New Roman" pitchFamily="18" charset="0"/>
                <a:cs typeface="Times New Roman" pitchFamily="18" charset="0"/>
              </a:rPr>
              <a:t> </a:t>
            </a:r>
            <a:br>
              <a:rPr lang="en-US" sz="3000" b="1" dirty="0" smtClean="0">
                <a:latin typeface="Times New Roman" pitchFamily="18" charset="0"/>
                <a:cs typeface="Times New Roman" pitchFamily="18" charset="0"/>
              </a:rPr>
            </a:br>
            <a:endParaRPr lang="en-US" sz="3000" b="1" dirty="0">
              <a:latin typeface="Times New Roman" pitchFamily="18" charset="0"/>
              <a:cs typeface="Times New Roman" pitchFamily="18" charset="0"/>
            </a:endParaRPr>
          </a:p>
        </p:txBody>
      </p:sp>
      <p:sp>
        <p:nvSpPr>
          <p:cNvPr id="4" name="Content Placeholder 3"/>
          <p:cNvSpPr>
            <a:spLocks noGrp="1"/>
          </p:cNvSpPr>
          <p:nvPr>
            <p:ph sz="half" idx="2"/>
          </p:nvPr>
        </p:nvSpPr>
        <p:spPr>
          <a:xfrm>
            <a:off x="460374" y="751284"/>
            <a:ext cx="4040188" cy="2963466"/>
          </a:xfrm>
        </p:spPr>
        <p:txBody>
          <a:bodyPr>
            <a:normAutofit/>
          </a:bodyPr>
          <a:lstStyle/>
          <a:p>
            <a:r>
              <a:rPr lang="en-US" dirty="0" err="1" smtClean="0">
                <a:latin typeface="Times New Roman" pitchFamily="18" charset="0"/>
                <a:cs typeface="Times New Roman" pitchFamily="18" charset="0"/>
              </a:rPr>
              <a:t>Visme</a:t>
            </a:r>
            <a:endParaRPr lang="en-US" dirty="0" smtClean="0">
              <a:latin typeface="Times New Roman" pitchFamily="18" charset="0"/>
              <a:cs typeface="Times New Roman" pitchFamily="18" charset="0"/>
            </a:endParaRPr>
          </a:p>
          <a:p>
            <a:r>
              <a:rPr lang="en-US" dirty="0" err="1" smtClean="0">
                <a:latin typeface="Times New Roman" pitchFamily="18" charset="0"/>
                <a:cs typeface="Times New Roman" pitchFamily="18" charset="0"/>
              </a:rPr>
              <a:t>Venngage</a:t>
            </a:r>
            <a:endParaRPr lang="en-US" dirty="0" smtClean="0">
              <a:latin typeface="Times New Roman" pitchFamily="18" charset="0"/>
              <a:cs typeface="Times New Roman" pitchFamily="18" charset="0"/>
            </a:endParaRPr>
          </a:p>
          <a:p>
            <a:r>
              <a:rPr lang="en-US" b="1" dirty="0" err="1" smtClean="0">
                <a:solidFill>
                  <a:srgbClr val="C00000"/>
                </a:solidFill>
                <a:latin typeface="Times New Roman" pitchFamily="18" charset="0"/>
                <a:cs typeface="Times New Roman" pitchFamily="18" charset="0"/>
              </a:rPr>
              <a:t>Canva</a:t>
            </a:r>
            <a:endParaRPr lang="en-US" b="1" dirty="0" smtClean="0">
              <a:solidFill>
                <a:srgbClr val="C00000"/>
              </a:solidFill>
              <a:latin typeface="Times New Roman" pitchFamily="18" charset="0"/>
              <a:cs typeface="Times New Roman" pitchFamily="18" charset="0"/>
            </a:endParaRPr>
          </a:p>
          <a:p>
            <a:r>
              <a:rPr lang="en-US" dirty="0" err="1" smtClean="0">
                <a:latin typeface="Times New Roman" pitchFamily="18" charset="0"/>
                <a:cs typeface="Times New Roman" pitchFamily="18" charset="0"/>
              </a:rPr>
              <a:t>Piktochart</a:t>
            </a:r>
            <a:endParaRPr lang="en-US" dirty="0" smtClean="0">
              <a:latin typeface="Times New Roman" pitchFamily="18" charset="0"/>
              <a:cs typeface="Times New Roman" pitchFamily="18" charset="0"/>
            </a:endParaRPr>
          </a:p>
          <a:p>
            <a:r>
              <a:rPr lang="en-US" dirty="0" err="1" smtClean="0">
                <a:latin typeface="Times New Roman" pitchFamily="18" charset="0"/>
                <a:cs typeface="Times New Roman" pitchFamily="18" charset="0"/>
              </a:rPr>
              <a:t>Snappa</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Easel.ly</a:t>
            </a:r>
          </a:p>
          <a:p>
            <a:endParaRPr lang="en-US" dirty="0">
              <a:latin typeface="Times New Roman" pitchFamily="18" charset="0"/>
              <a:cs typeface="Times New Roman" pitchFamily="18" charset="0"/>
            </a:endParaRPr>
          </a:p>
        </p:txBody>
      </p:sp>
      <p:sp>
        <p:nvSpPr>
          <p:cNvPr id="6" name="Content Placeholder 5"/>
          <p:cNvSpPr>
            <a:spLocks noGrp="1"/>
          </p:cNvSpPr>
          <p:nvPr>
            <p:ph sz="quarter" idx="4"/>
          </p:nvPr>
        </p:nvSpPr>
        <p:spPr>
          <a:xfrm>
            <a:off x="4648200" y="751284"/>
            <a:ext cx="4041775" cy="2963466"/>
          </a:xfrm>
        </p:spPr>
        <p:txBody>
          <a:bodyPr/>
          <a:lstStyle/>
          <a:p>
            <a:r>
              <a:rPr lang="en-US" dirty="0" err="1" smtClean="0">
                <a:latin typeface="Times New Roman" pitchFamily="18" charset="0"/>
                <a:cs typeface="Times New Roman" pitchFamily="18" charset="0"/>
              </a:rPr>
              <a:t>Infogram</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Genial.ly</a:t>
            </a:r>
          </a:p>
          <a:p>
            <a:r>
              <a:rPr lang="en-US" dirty="0" err="1" smtClean="0">
                <a:latin typeface="Times New Roman" pitchFamily="18" charset="0"/>
                <a:cs typeface="Times New Roman" pitchFamily="18" charset="0"/>
              </a:rPr>
              <a:t>Easil</a:t>
            </a:r>
            <a:endParaRPr lang="en-US" dirty="0" smtClean="0">
              <a:latin typeface="Times New Roman" pitchFamily="18" charset="0"/>
              <a:cs typeface="Times New Roman" pitchFamily="18" charset="0"/>
            </a:endParaRPr>
          </a:p>
          <a:p>
            <a:r>
              <a:rPr lang="en-US" dirty="0" err="1" smtClean="0">
                <a:latin typeface="Times New Roman" pitchFamily="18" charset="0"/>
                <a:cs typeface="Times New Roman" pitchFamily="18" charset="0"/>
              </a:rPr>
              <a:t>Befunky</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Adobe Spark</a:t>
            </a:r>
          </a:p>
          <a:p>
            <a:r>
              <a:rPr lang="en-US" dirty="0" err="1" smtClean="0">
                <a:latin typeface="Times New Roman" pitchFamily="18" charset="0"/>
                <a:cs typeface="Times New Roman" pitchFamily="18" charset="0"/>
              </a:rPr>
              <a:t>Biteable</a:t>
            </a:r>
            <a:endParaRPr lang="en-US" dirty="0" smtClean="0">
              <a:latin typeface="Times New Roman" pitchFamily="18" charset="0"/>
              <a:cs typeface="Times New Roman" pitchFamily="18" charset="0"/>
            </a:endParaRPr>
          </a:p>
        </p:txBody>
      </p:sp>
      <p:sp>
        <p:nvSpPr>
          <p:cNvPr id="7" name="Title 1"/>
          <p:cNvSpPr txBox="1">
            <a:spLocks/>
          </p:cNvSpPr>
          <p:nvPr/>
        </p:nvSpPr>
        <p:spPr>
          <a:xfrm>
            <a:off x="304800" y="4076700"/>
            <a:ext cx="8382000" cy="857250"/>
          </a:xfrm>
          <a:prstGeom prst="rect">
            <a:avLst/>
          </a:prstGeom>
        </p:spPr>
        <p:txBody>
          <a:bodyPr vert="horz" lIns="91440" tIns="45720" rIns="91440" bIns="45720" rtlCol="0" anchor="ctr">
            <a:noAutofit/>
          </a:bodyPr>
          <a:lstStyle/>
          <a:p>
            <a:pPr marL="395288" lvl="0" indent="-395288">
              <a:spcBef>
                <a:spcPct val="0"/>
              </a:spcBef>
              <a:buFont typeface="Arial" pitchFamily="34" charset="0"/>
              <a:buChar char="•"/>
            </a:pPr>
            <a:r>
              <a:rPr kumimoji="0" lang="en-US" sz="240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Others</a:t>
            </a:r>
            <a:r>
              <a:rPr kumimoji="0" lang="en-US" sz="2400" i="0" u="none" strike="noStrike" kern="1200" cap="none" spc="0" normalizeH="0" noProof="0" dirty="0" smtClean="0">
                <a:ln>
                  <a:noFill/>
                </a:ln>
                <a:solidFill>
                  <a:schemeClr val="tx1"/>
                </a:solidFill>
                <a:effectLst/>
                <a:uLnTx/>
                <a:uFillTx/>
                <a:latin typeface="Times New Roman" pitchFamily="18" charset="0"/>
                <a:ea typeface="+mj-ea"/>
                <a:cs typeface="Times New Roman" pitchFamily="18" charset="0"/>
              </a:rPr>
              <a:t> may include but not </a:t>
            </a:r>
            <a:r>
              <a:rPr lang="en-US" sz="2400" dirty="0" smtClean="0">
                <a:latin typeface="Times New Roman" pitchFamily="18" charset="0"/>
                <a:ea typeface="+mj-ea"/>
                <a:cs typeface="Times New Roman" pitchFamily="18" charset="0"/>
              </a:rPr>
              <a:t>limited to Adobe Photoshop, Adobe Illustrator, </a:t>
            </a:r>
            <a:r>
              <a:rPr lang="en-US" sz="2400" dirty="0" err="1" smtClean="0">
                <a:latin typeface="Times New Roman" pitchFamily="18" charset="0"/>
                <a:ea typeface="+mj-ea"/>
                <a:cs typeface="Times New Roman" pitchFamily="18" charset="0"/>
              </a:rPr>
              <a:t>CorelDRAW</a:t>
            </a:r>
            <a:r>
              <a:rPr lang="en-US" sz="2400" dirty="0" smtClean="0">
                <a:latin typeface="Times New Roman" pitchFamily="18" charset="0"/>
                <a:ea typeface="+mj-ea"/>
                <a:cs typeface="Times New Roman" pitchFamily="18" charset="0"/>
              </a:rPr>
              <a:t> Graphics, MS office application - PPT, MS word</a:t>
            </a:r>
            <a:r>
              <a:rPr kumimoji="0" lang="en-US" sz="240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a:r>
            <a:br>
              <a:rPr kumimoji="0" lang="en-US" sz="240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br>
            <a:endParaRPr kumimoji="0" lang="en-US" sz="240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3043</TotalTime>
  <Words>1003</Words>
  <Application>Microsoft Office PowerPoint</Application>
  <PresentationFormat>On-screen Show (16:9)</PresentationFormat>
  <Paragraphs>133</Paragraphs>
  <Slides>23</Slides>
  <Notes>6</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INFOGRAPHICS</vt:lpstr>
      <vt:lpstr>Slide 2</vt:lpstr>
      <vt:lpstr>Slide 3</vt:lpstr>
      <vt:lpstr>Slide 4</vt:lpstr>
      <vt:lpstr>Slide 5</vt:lpstr>
      <vt:lpstr>Slide 6</vt:lpstr>
      <vt:lpstr>What makes up a good INFOGRAPHIC </vt:lpstr>
      <vt:lpstr>Slide 8</vt:lpstr>
      <vt:lpstr>Slide 9</vt:lpstr>
      <vt:lpstr>Steps to Creating an INFOGRAPHIC </vt:lpstr>
      <vt:lpstr>Slide 11</vt:lpstr>
      <vt:lpstr>Slide 12</vt:lpstr>
      <vt:lpstr>Slide 13</vt:lpstr>
      <vt:lpstr>Slide 14</vt:lpstr>
      <vt:lpstr>How to Create INFOGRAPHIC Copy</vt:lpstr>
      <vt:lpstr>Slide 16</vt:lpstr>
      <vt:lpstr>Design your INFOGRAPHIC </vt:lpstr>
      <vt:lpstr>Deciding on a right theme</vt:lpstr>
      <vt:lpstr>Slide 19</vt:lpstr>
      <vt:lpstr>Choosing right font combinations</vt:lpstr>
      <vt:lpstr>Selecting and Using the Right Icons</vt:lpstr>
      <vt:lpstr>Selecting the appropriate CHART</vt:lpstr>
      <vt:lpstr>Infographic Tools for Creating INFOGRAPHICS  </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gen-cent</dc:creator>
  <cp:lastModifiedBy>gen-cent</cp:lastModifiedBy>
  <cp:revision>17</cp:revision>
  <dcterms:created xsi:type="dcterms:W3CDTF">2023-03-28T15:05:40Z</dcterms:created>
  <dcterms:modified xsi:type="dcterms:W3CDTF">2023-04-12T12:09:24Z</dcterms:modified>
</cp:coreProperties>
</file>